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23"/>
  </p:notesMasterIdLst>
  <p:sldIdLst>
    <p:sldId id="256" r:id="rId2"/>
    <p:sldId id="265" r:id="rId3"/>
    <p:sldId id="266" r:id="rId4"/>
    <p:sldId id="267" r:id="rId5"/>
    <p:sldId id="269" r:id="rId6"/>
    <p:sldId id="270" r:id="rId7"/>
    <p:sldId id="271" r:id="rId8"/>
    <p:sldId id="272" r:id="rId9"/>
    <p:sldId id="268" r:id="rId10"/>
    <p:sldId id="274" r:id="rId11"/>
    <p:sldId id="275" r:id="rId12"/>
    <p:sldId id="283" r:id="rId13"/>
    <p:sldId id="284" r:id="rId14"/>
    <p:sldId id="286" r:id="rId15"/>
    <p:sldId id="287" r:id="rId16"/>
    <p:sldId id="279" r:id="rId17"/>
    <p:sldId id="280" r:id="rId18"/>
    <p:sldId id="281" r:id="rId19"/>
    <p:sldId id="282" r:id="rId20"/>
    <p:sldId id="264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8E8E2"/>
    <a:srgbClr val="E5EBF1"/>
    <a:srgbClr val="9EB7BD"/>
    <a:srgbClr val="E5F1E4"/>
    <a:srgbClr val="7B94B6"/>
    <a:srgbClr val="E6EFF2"/>
    <a:srgbClr val="E7F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6" autoAdjust="0"/>
    <p:restoredTop sz="94672"/>
  </p:normalViewPr>
  <p:slideViewPr>
    <p:cSldViewPr snapToGrid="0">
      <p:cViewPr varScale="1">
        <p:scale>
          <a:sx n="92" d="100"/>
          <a:sy n="92" d="100"/>
        </p:scale>
        <p:origin x="640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38D9B9-BED9-4EE2-9481-99A9F8B0C5D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6620A57-99BF-485F-B86A-ACAC2FD60726}">
      <dgm:prSet/>
      <dgm:spPr/>
      <dgm:t>
        <a:bodyPr/>
        <a:lstStyle/>
        <a:p>
          <a:pPr>
            <a:defRPr cap="all"/>
          </a:pPr>
          <a:r>
            <a:rPr lang="en-US" baseline="0" dirty="0">
              <a:latin typeface="Arial Nova" panose="020B0504020202020204" pitchFamily="34" charset="0"/>
              <a:ea typeface="宋体" panose="02010600030101010101" pitchFamily="2" charset="-122"/>
            </a:rPr>
            <a:t>2.1 </a:t>
          </a:r>
          <a:r>
            <a:rPr lang="zh-CN" baseline="0" dirty="0">
              <a:latin typeface="Arial Nova" panose="020B0504020202020204" pitchFamily="34" charset="0"/>
              <a:ea typeface="宋体" panose="02010600030101010101" pitchFamily="2" charset="-122"/>
            </a:rPr>
            <a:t>统计数据</a:t>
          </a:r>
          <a:endParaRPr lang="en-US" baseline="0" dirty="0">
            <a:latin typeface="Arial Nova" panose="020B0504020202020204" pitchFamily="34" charset="0"/>
            <a:ea typeface="宋体" panose="02010600030101010101" pitchFamily="2" charset="-122"/>
          </a:endParaRPr>
        </a:p>
      </dgm:t>
    </dgm:pt>
    <dgm:pt modelId="{84C1B77A-23DD-40CC-8ED5-AD3EA0B5D8ED}" type="parTrans" cxnId="{F9DD18FD-7CAF-4176-95FD-E67BA4724732}">
      <dgm:prSet/>
      <dgm:spPr/>
      <dgm:t>
        <a:bodyPr/>
        <a:lstStyle/>
        <a:p>
          <a:endParaRPr lang="en-US"/>
        </a:p>
      </dgm:t>
    </dgm:pt>
    <dgm:pt modelId="{1F18F940-19DD-4EBA-B4C5-725B841AE718}" type="sibTrans" cxnId="{F9DD18FD-7CAF-4176-95FD-E67BA4724732}">
      <dgm:prSet/>
      <dgm:spPr/>
      <dgm:t>
        <a:bodyPr/>
        <a:lstStyle/>
        <a:p>
          <a:endParaRPr lang="en-US"/>
        </a:p>
      </dgm:t>
    </dgm:pt>
    <dgm:pt modelId="{CEB7276A-DE14-44D5-AB65-3463367B2341}">
      <dgm:prSet custT="1"/>
      <dgm:spPr/>
      <dgm:t>
        <a:bodyPr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cap="all" baseline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 Nova" panose="020B0504020202020204" pitchFamily="34" charset="0"/>
              <a:ea typeface="宋体" panose="02010600030101010101" pitchFamily="2" charset="-122"/>
              <a:cs typeface="+mn-cs"/>
            </a:rPr>
            <a:t>2.2 </a:t>
          </a:r>
          <a:r>
            <a:rPr lang="zh-CN" sz="3600" kern="1200" cap="all" baseline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 Nova" panose="020B0504020202020204" pitchFamily="34" charset="0"/>
              <a:ea typeface="宋体" panose="02010600030101010101" pitchFamily="2" charset="-122"/>
              <a:cs typeface="+mn-cs"/>
            </a:rPr>
            <a:t>收集数据</a:t>
          </a:r>
          <a:endParaRPr lang="en-US" sz="3600" kern="1200" cap="all" baseline="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 Nova" panose="020B0504020202020204" pitchFamily="34" charset="0"/>
            <a:ea typeface="宋体" panose="02010600030101010101" pitchFamily="2" charset="-122"/>
            <a:cs typeface="+mn-cs"/>
          </a:endParaRPr>
        </a:p>
      </dgm:t>
    </dgm:pt>
    <dgm:pt modelId="{CD06DFD3-31FC-44BC-A05C-66505C0ED8F0}" type="parTrans" cxnId="{327249C9-71E8-434E-A175-18A2BB3F7052}">
      <dgm:prSet/>
      <dgm:spPr/>
      <dgm:t>
        <a:bodyPr/>
        <a:lstStyle/>
        <a:p>
          <a:endParaRPr lang="en-US"/>
        </a:p>
      </dgm:t>
    </dgm:pt>
    <dgm:pt modelId="{4102FA71-3299-441D-852E-1E4C9974FDE2}" type="sibTrans" cxnId="{327249C9-71E8-434E-A175-18A2BB3F7052}">
      <dgm:prSet/>
      <dgm:spPr/>
      <dgm:t>
        <a:bodyPr/>
        <a:lstStyle/>
        <a:p>
          <a:endParaRPr lang="en-US"/>
        </a:p>
      </dgm:t>
    </dgm:pt>
    <dgm:pt modelId="{4B5D3CA2-B161-48D9-8117-C0A034DB8EE1}">
      <dgm:prSet custT="1"/>
      <dgm:spPr/>
      <dgm:t>
        <a:bodyPr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cap="all" baseline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 Nova" panose="020B0504020202020204" pitchFamily="34" charset="0"/>
              <a:ea typeface="宋体" panose="02010600030101010101" pitchFamily="2" charset="-122"/>
              <a:cs typeface="+mn-cs"/>
            </a:rPr>
            <a:t>2.3 </a:t>
          </a:r>
          <a:r>
            <a:rPr lang="zh-CN" sz="3600" kern="1200" cap="all" baseline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 Nova" panose="020B0504020202020204" pitchFamily="34" charset="0"/>
              <a:ea typeface="宋体" panose="02010600030101010101" pitchFamily="2" charset="-122"/>
              <a:cs typeface="+mn-cs"/>
            </a:rPr>
            <a:t>数据管理</a:t>
          </a:r>
          <a:endParaRPr lang="en-US" sz="3600" kern="1200" cap="all" baseline="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 Nova" panose="020B0504020202020204" pitchFamily="34" charset="0"/>
            <a:ea typeface="宋体" panose="02010600030101010101" pitchFamily="2" charset="-122"/>
            <a:cs typeface="+mn-cs"/>
          </a:endParaRPr>
        </a:p>
      </dgm:t>
    </dgm:pt>
    <dgm:pt modelId="{1B357DAD-D5ED-4834-93EF-8D88D8F8F200}" type="parTrans" cxnId="{6380DA66-AB1E-4996-A88F-231F37ADEE3B}">
      <dgm:prSet/>
      <dgm:spPr/>
      <dgm:t>
        <a:bodyPr/>
        <a:lstStyle/>
        <a:p>
          <a:endParaRPr lang="en-US"/>
        </a:p>
      </dgm:t>
    </dgm:pt>
    <dgm:pt modelId="{CA066FF3-54B2-45DE-BD3D-E5B338ED925E}" type="sibTrans" cxnId="{6380DA66-AB1E-4996-A88F-231F37ADEE3B}">
      <dgm:prSet/>
      <dgm:spPr/>
      <dgm:t>
        <a:bodyPr/>
        <a:lstStyle/>
        <a:p>
          <a:endParaRPr lang="en-US"/>
        </a:p>
      </dgm:t>
    </dgm:pt>
    <dgm:pt modelId="{B8E7B3E2-5ACA-4A56-A684-4FA6E1EB8FFC}" type="pres">
      <dgm:prSet presAssocID="{3B38D9B9-BED9-4EE2-9481-99A9F8B0C5DE}" presName="root" presStyleCnt="0">
        <dgm:presLayoutVars>
          <dgm:dir/>
          <dgm:resizeHandles val="exact"/>
        </dgm:presLayoutVars>
      </dgm:prSet>
      <dgm:spPr/>
    </dgm:pt>
    <dgm:pt modelId="{3895576E-6487-4EE4-BEEC-72776EF6D74E}" type="pres">
      <dgm:prSet presAssocID="{E6620A57-99BF-485F-B86A-ACAC2FD60726}" presName="compNode" presStyleCnt="0"/>
      <dgm:spPr/>
    </dgm:pt>
    <dgm:pt modelId="{F517D1B0-208C-4A50-AAEA-3C11CBED75AC}" type="pres">
      <dgm:prSet presAssocID="{E6620A57-99BF-485F-B86A-ACAC2FD60726}" presName="iconBgRect" presStyleLbl="bgShp" presStyleIdx="0" presStyleCnt="3"/>
      <dgm:spPr/>
    </dgm:pt>
    <dgm:pt modelId="{22221815-4621-4B3D-944A-6CEAF677E21E}" type="pres">
      <dgm:prSet presAssocID="{E6620A57-99BF-485F-B86A-ACAC2FD607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838E08F-2EB1-488E-AEA6-4048E25F910C}" type="pres">
      <dgm:prSet presAssocID="{E6620A57-99BF-485F-B86A-ACAC2FD60726}" presName="spaceRect" presStyleCnt="0"/>
      <dgm:spPr/>
    </dgm:pt>
    <dgm:pt modelId="{18B5C4EE-36A7-4D72-A314-BB8A9DBE8794}" type="pres">
      <dgm:prSet presAssocID="{E6620A57-99BF-485F-B86A-ACAC2FD60726}" presName="textRect" presStyleLbl="revTx" presStyleIdx="0" presStyleCnt="3">
        <dgm:presLayoutVars>
          <dgm:chMax val="1"/>
          <dgm:chPref val="1"/>
        </dgm:presLayoutVars>
      </dgm:prSet>
      <dgm:spPr/>
    </dgm:pt>
    <dgm:pt modelId="{27E0B8FA-7936-4998-B79D-36323CC9BCFB}" type="pres">
      <dgm:prSet presAssocID="{1F18F940-19DD-4EBA-B4C5-725B841AE718}" presName="sibTrans" presStyleCnt="0"/>
      <dgm:spPr/>
    </dgm:pt>
    <dgm:pt modelId="{542E68F1-4558-459C-BF65-B9C008398FDE}" type="pres">
      <dgm:prSet presAssocID="{CEB7276A-DE14-44D5-AB65-3463367B2341}" presName="compNode" presStyleCnt="0"/>
      <dgm:spPr/>
    </dgm:pt>
    <dgm:pt modelId="{3442BF86-6CE6-4512-883B-1ABE63379008}" type="pres">
      <dgm:prSet presAssocID="{CEB7276A-DE14-44D5-AB65-3463367B2341}" presName="iconBgRect" presStyleLbl="bgShp" presStyleIdx="1" presStyleCnt="3"/>
      <dgm:spPr/>
    </dgm:pt>
    <dgm:pt modelId="{FAF58839-A957-4E3D-BCAF-0BAA3A466287}" type="pres">
      <dgm:prSet presAssocID="{CEB7276A-DE14-44D5-AB65-3463367B23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文凭"/>
        </a:ext>
      </dgm:extLst>
    </dgm:pt>
    <dgm:pt modelId="{A28F4C5B-7F4A-4CC2-86C0-D332CA904948}" type="pres">
      <dgm:prSet presAssocID="{CEB7276A-DE14-44D5-AB65-3463367B2341}" presName="spaceRect" presStyleCnt="0"/>
      <dgm:spPr/>
    </dgm:pt>
    <dgm:pt modelId="{0D23BBD1-93B3-422F-B30C-8878EAE443D0}" type="pres">
      <dgm:prSet presAssocID="{CEB7276A-DE14-44D5-AB65-3463367B2341}" presName="textRect" presStyleLbl="revTx" presStyleIdx="1" presStyleCnt="3">
        <dgm:presLayoutVars>
          <dgm:chMax val="1"/>
          <dgm:chPref val="1"/>
        </dgm:presLayoutVars>
      </dgm:prSet>
      <dgm:spPr/>
    </dgm:pt>
    <dgm:pt modelId="{7C25A4F1-195D-4FEA-AA09-970024225597}" type="pres">
      <dgm:prSet presAssocID="{4102FA71-3299-441D-852E-1E4C9974FDE2}" presName="sibTrans" presStyleCnt="0"/>
      <dgm:spPr/>
    </dgm:pt>
    <dgm:pt modelId="{C831D734-6898-4955-A423-090B676B3034}" type="pres">
      <dgm:prSet presAssocID="{4B5D3CA2-B161-48D9-8117-C0A034DB8EE1}" presName="compNode" presStyleCnt="0"/>
      <dgm:spPr/>
    </dgm:pt>
    <dgm:pt modelId="{A35EF494-0BB5-4563-9BA5-41AB152ABCEF}" type="pres">
      <dgm:prSet presAssocID="{4B5D3CA2-B161-48D9-8117-C0A034DB8EE1}" presName="iconBgRect" presStyleLbl="bgShp" presStyleIdx="2" presStyleCnt="3"/>
      <dgm:spPr/>
    </dgm:pt>
    <dgm:pt modelId="{A8C4E47B-8846-43D8-81D5-D08C3DC1A5E4}" type="pres">
      <dgm:prSet presAssocID="{4B5D3CA2-B161-48D9-8117-C0A034DB8E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714AF999-B826-4A6A-8019-0790ECFE3891}" type="pres">
      <dgm:prSet presAssocID="{4B5D3CA2-B161-48D9-8117-C0A034DB8EE1}" presName="spaceRect" presStyleCnt="0"/>
      <dgm:spPr/>
    </dgm:pt>
    <dgm:pt modelId="{D8605657-727C-4BE6-8837-CC1441EA84DA}" type="pres">
      <dgm:prSet presAssocID="{4B5D3CA2-B161-48D9-8117-C0A034DB8EE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80DA66-AB1E-4996-A88F-231F37ADEE3B}" srcId="{3B38D9B9-BED9-4EE2-9481-99A9F8B0C5DE}" destId="{4B5D3CA2-B161-48D9-8117-C0A034DB8EE1}" srcOrd="2" destOrd="0" parTransId="{1B357DAD-D5ED-4834-93EF-8D88D8F8F200}" sibTransId="{CA066FF3-54B2-45DE-BD3D-E5B338ED925E}"/>
    <dgm:cxn modelId="{16940E59-1024-4D16-BE4D-5CCACD6AD8BD}" type="presOf" srcId="{4B5D3CA2-B161-48D9-8117-C0A034DB8EE1}" destId="{D8605657-727C-4BE6-8837-CC1441EA84DA}" srcOrd="0" destOrd="0" presId="urn:microsoft.com/office/officeart/2018/5/layout/IconCircleLabelList"/>
    <dgm:cxn modelId="{577E7680-17D0-47A3-A164-F097EB9E564C}" type="presOf" srcId="{E6620A57-99BF-485F-B86A-ACAC2FD60726}" destId="{18B5C4EE-36A7-4D72-A314-BB8A9DBE8794}" srcOrd="0" destOrd="0" presId="urn:microsoft.com/office/officeart/2018/5/layout/IconCircleLabelList"/>
    <dgm:cxn modelId="{83D353A7-5834-4B08-8469-92E5A0DAFE3B}" type="presOf" srcId="{CEB7276A-DE14-44D5-AB65-3463367B2341}" destId="{0D23BBD1-93B3-422F-B30C-8878EAE443D0}" srcOrd="0" destOrd="0" presId="urn:microsoft.com/office/officeart/2018/5/layout/IconCircleLabelList"/>
    <dgm:cxn modelId="{327249C9-71E8-434E-A175-18A2BB3F7052}" srcId="{3B38D9B9-BED9-4EE2-9481-99A9F8B0C5DE}" destId="{CEB7276A-DE14-44D5-AB65-3463367B2341}" srcOrd="1" destOrd="0" parTransId="{CD06DFD3-31FC-44BC-A05C-66505C0ED8F0}" sibTransId="{4102FA71-3299-441D-852E-1E4C9974FDE2}"/>
    <dgm:cxn modelId="{F9DD18FD-7CAF-4176-95FD-E67BA4724732}" srcId="{3B38D9B9-BED9-4EE2-9481-99A9F8B0C5DE}" destId="{E6620A57-99BF-485F-B86A-ACAC2FD60726}" srcOrd="0" destOrd="0" parTransId="{84C1B77A-23DD-40CC-8ED5-AD3EA0B5D8ED}" sibTransId="{1F18F940-19DD-4EBA-B4C5-725B841AE718}"/>
    <dgm:cxn modelId="{EF5B4AFF-001F-4724-A2B1-9CA8E4826A6C}" type="presOf" srcId="{3B38D9B9-BED9-4EE2-9481-99A9F8B0C5DE}" destId="{B8E7B3E2-5ACA-4A56-A684-4FA6E1EB8FFC}" srcOrd="0" destOrd="0" presId="urn:microsoft.com/office/officeart/2018/5/layout/IconCircleLabelList"/>
    <dgm:cxn modelId="{F559C37C-8604-4313-ACA4-16C89F9E3BCB}" type="presParOf" srcId="{B8E7B3E2-5ACA-4A56-A684-4FA6E1EB8FFC}" destId="{3895576E-6487-4EE4-BEEC-72776EF6D74E}" srcOrd="0" destOrd="0" presId="urn:microsoft.com/office/officeart/2018/5/layout/IconCircleLabelList"/>
    <dgm:cxn modelId="{2A942A97-5ACB-4639-89B7-EACD0434E709}" type="presParOf" srcId="{3895576E-6487-4EE4-BEEC-72776EF6D74E}" destId="{F517D1B0-208C-4A50-AAEA-3C11CBED75AC}" srcOrd="0" destOrd="0" presId="urn:microsoft.com/office/officeart/2018/5/layout/IconCircleLabelList"/>
    <dgm:cxn modelId="{98C7B202-35ED-4065-92FD-395C6F3A7C16}" type="presParOf" srcId="{3895576E-6487-4EE4-BEEC-72776EF6D74E}" destId="{22221815-4621-4B3D-944A-6CEAF677E21E}" srcOrd="1" destOrd="0" presId="urn:microsoft.com/office/officeart/2018/5/layout/IconCircleLabelList"/>
    <dgm:cxn modelId="{143705E8-33ED-445F-940D-EE64FC27E0C8}" type="presParOf" srcId="{3895576E-6487-4EE4-BEEC-72776EF6D74E}" destId="{5838E08F-2EB1-488E-AEA6-4048E25F910C}" srcOrd="2" destOrd="0" presId="urn:microsoft.com/office/officeart/2018/5/layout/IconCircleLabelList"/>
    <dgm:cxn modelId="{15393D80-12BC-4B3E-9357-66061033A3E1}" type="presParOf" srcId="{3895576E-6487-4EE4-BEEC-72776EF6D74E}" destId="{18B5C4EE-36A7-4D72-A314-BB8A9DBE8794}" srcOrd="3" destOrd="0" presId="urn:microsoft.com/office/officeart/2018/5/layout/IconCircleLabelList"/>
    <dgm:cxn modelId="{ECF83040-E874-46EE-8365-94E99DD4FE53}" type="presParOf" srcId="{B8E7B3E2-5ACA-4A56-A684-4FA6E1EB8FFC}" destId="{27E0B8FA-7936-4998-B79D-36323CC9BCFB}" srcOrd="1" destOrd="0" presId="urn:microsoft.com/office/officeart/2018/5/layout/IconCircleLabelList"/>
    <dgm:cxn modelId="{30FB013E-75D0-469F-B62F-E7ECCA5B5F7A}" type="presParOf" srcId="{B8E7B3E2-5ACA-4A56-A684-4FA6E1EB8FFC}" destId="{542E68F1-4558-459C-BF65-B9C008398FDE}" srcOrd="2" destOrd="0" presId="urn:microsoft.com/office/officeart/2018/5/layout/IconCircleLabelList"/>
    <dgm:cxn modelId="{73677B17-4C1D-4BCE-B909-BFCF49B0C8AB}" type="presParOf" srcId="{542E68F1-4558-459C-BF65-B9C008398FDE}" destId="{3442BF86-6CE6-4512-883B-1ABE63379008}" srcOrd="0" destOrd="0" presId="urn:microsoft.com/office/officeart/2018/5/layout/IconCircleLabelList"/>
    <dgm:cxn modelId="{5F8FC5BC-DAF9-4DA3-A66E-4D21820EE81B}" type="presParOf" srcId="{542E68F1-4558-459C-BF65-B9C008398FDE}" destId="{FAF58839-A957-4E3D-BCAF-0BAA3A466287}" srcOrd="1" destOrd="0" presId="urn:microsoft.com/office/officeart/2018/5/layout/IconCircleLabelList"/>
    <dgm:cxn modelId="{0D33B970-1B20-4BC3-ACD7-DA7DF9EA7B33}" type="presParOf" srcId="{542E68F1-4558-459C-BF65-B9C008398FDE}" destId="{A28F4C5B-7F4A-4CC2-86C0-D332CA904948}" srcOrd="2" destOrd="0" presId="urn:microsoft.com/office/officeart/2018/5/layout/IconCircleLabelList"/>
    <dgm:cxn modelId="{851D142D-44A2-4D1C-93B7-F26425EA297B}" type="presParOf" srcId="{542E68F1-4558-459C-BF65-B9C008398FDE}" destId="{0D23BBD1-93B3-422F-B30C-8878EAE443D0}" srcOrd="3" destOrd="0" presId="urn:microsoft.com/office/officeart/2018/5/layout/IconCircleLabelList"/>
    <dgm:cxn modelId="{12580F35-513F-41E3-9345-2481C28CCE89}" type="presParOf" srcId="{B8E7B3E2-5ACA-4A56-A684-4FA6E1EB8FFC}" destId="{7C25A4F1-195D-4FEA-AA09-970024225597}" srcOrd="3" destOrd="0" presId="urn:microsoft.com/office/officeart/2018/5/layout/IconCircleLabelList"/>
    <dgm:cxn modelId="{5D75ACC7-298D-407A-8968-4D283E315CFF}" type="presParOf" srcId="{B8E7B3E2-5ACA-4A56-A684-4FA6E1EB8FFC}" destId="{C831D734-6898-4955-A423-090B676B3034}" srcOrd="4" destOrd="0" presId="urn:microsoft.com/office/officeart/2018/5/layout/IconCircleLabelList"/>
    <dgm:cxn modelId="{DDFA52C1-14A2-4A36-B721-9BF7705804D4}" type="presParOf" srcId="{C831D734-6898-4955-A423-090B676B3034}" destId="{A35EF494-0BB5-4563-9BA5-41AB152ABCEF}" srcOrd="0" destOrd="0" presId="urn:microsoft.com/office/officeart/2018/5/layout/IconCircleLabelList"/>
    <dgm:cxn modelId="{AEDF8698-4718-48C2-89D6-9BB39C428047}" type="presParOf" srcId="{C831D734-6898-4955-A423-090B676B3034}" destId="{A8C4E47B-8846-43D8-81D5-D08C3DC1A5E4}" srcOrd="1" destOrd="0" presId="urn:microsoft.com/office/officeart/2018/5/layout/IconCircleLabelList"/>
    <dgm:cxn modelId="{DB944CED-158C-4738-9A51-920A01F7A1F8}" type="presParOf" srcId="{C831D734-6898-4955-A423-090B676B3034}" destId="{714AF999-B826-4A6A-8019-0790ECFE3891}" srcOrd="2" destOrd="0" presId="urn:microsoft.com/office/officeart/2018/5/layout/IconCircleLabelList"/>
    <dgm:cxn modelId="{C66AC73F-DF09-48CA-94AB-FBC7CB38D0BA}" type="presParOf" srcId="{C831D734-6898-4955-A423-090B676B3034}" destId="{D8605657-727C-4BE6-8837-CC1441EA84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7D1B0-208C-4A50-AAEA-3C11CBED75AC}">
      <dsp:nvSpPr>
        <dsp:cNvPr id="0" name=""/>
        <dsp:cNvSpPr/>
      </dsp:nvSpPr>
      <dsp:spPr>
        <a:xfrm>
          <a:off x="667237" y="25443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21815-4621-4B3D-944A-6CEAF677E21E}">
      <dsp:nvSpPr>
        <dsp:cNvPr id="0" name=""/>
        <dsp:cNvSpPr/>
      </dsp:nvSpPr>
      <dsp:spPr>
        <a:xfrm>
          <a:off x="1076737" y="434943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5C4EE-36A7-4D72-A314-BB8A9DBE8794}">
      <dsp:nvSpPr>
        <dsp:cNvPr id="0" name=""/>
        <dsp:cNvSpPr/>
      </dsp:nvSpPr>
      <dsp:spPr>
        <a:xfrm>
          <a:off x="52987" y="254544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2.1 </a:t>
          </a:r>
          <a:r>
            <a:rPr lang="zh-CN" sz="4000" kern="1200" baseline="0" dirty="0">
              <a:latin typeface="Arial Nova" panose="020B0504020202020204" pitchFamily="34" charset="0"/>
              <a:ea typeface="宋体" panose="02010600030101010101" pitchFamily="2" charset="-122"/>
            </a:rPr>
            <a:t>统计数据</a:t>
          </a:r>
          <a:endParaRPr lang="en-US" sz="4000" kern="1200" baseline="0" dirty="0">
            <a:latin typeface="Arial Nova" panose="020B0504020202020204" pitchFamily="34" charset="0"/>
            <a:ea typeface="宋体" panose="02010600030101010101" pitchFamily="2" charset="-122"/>
          </a:endParaRPr>
        </a:p>
      </dsp:txBody>
      <dsp:txXfrm>
        <a:off x="52987" y="2545444"/>
        <a:ext cx="3150000" cy="720000"/>
      </dsp:txXfrm>
    </dsp:sp>
    <dsp:sp modelId="{3442BF86-6CE6-4512-883B-1ABE63379008}">
      <dsp:nvSpPr>
        <dsp:cNvPr id="0" name=""/>
        <dsp:cNvSpPr/>
      </dsp:nvSpPr>
      <dsp:spPr>
        <a:xfrm>
          <a:off x="4368487" y="25443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F58839-A957-4E3D-BCAF-0BAA3A466287}">
      <dsp:nvSpPr>
        <dsp:cNvPr id="0" name=""/>
        <dsp:cNvSpPr/>
      </dsp:nvSpPr>
      <dsp:spPr>
        <a:xfrm>
          <a:off x="4777987" y="434943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3BBD1-93B3-422F-B30C-8878EAE443D0}">
      <dsp:nvSpPr>
        <dsp:cNvPr id="0" name=""/>
        <dsp:cNvSpPr/>
      </dsp:nvSpPr>
      <dsp:spPr>
        <a:xfrm>
          <a:off x="3754237" y="254544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cap="all" baseline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 Nova" panose="020B0504020202020204" pitchFamily="34" charset="0"/>
              <a:ea typeface="宋体" panose="02010600030101010101" pitchFamily="2" charset="-122"/>
              <a:cs typeface="+mn-cs"/>
            </a:rPr>
            <a:t>2.2 </a:t>
          </a:r>
          <a:r>
            <a:rPr lang="zh-CN" sz="3600" kern="1200" cap="all" baseline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 Nova" panose="020B0504020202020204" pitchFamily="34" charset="0"/>
              <a:ea typeface="宋体" panose="02010600030101010101" pitchFamily="2" charset="-122"/>
              <a:cs typeface="+mn-cs"/>
            </a:rPr>
            <a:t>收集数据</a:t>
          </a:r>
          <a:endParaRPr lang="en-US" sz="3600" kern="1200" cap="all" baseline="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 Nova" panose="020B0504020202020204" pitchFamily="34" charset="0"/>
            <a:ea typeface="宋体" panose="02010600030101010101" pitchFamily="2" charset="-122"/>
            <a:cs typeface="+mn-cs"/>
          </a:endParaRPr>
        </a:p>
      </dsp:txBody>
      <dsp:txXfrm>
        <a:off x="3754237" y="2545444"/>
        <a:ext cx="3150000" cy="720000"/>
      </dsp:txXfrm>
    </dsp:sp>
    <dsp:sp modelId="{A35EF494-0BB5-4563-9BA5-41AB152ABCEF}">
      <dsp:nvSpPr>
        <dsp:cNvPr id="0" name=""/>
        <dsp:cNvSpPr/>
      </dsp:nvSpPr>
      <dsp:spPr>
        <a:xfrm>
          <a:off x="8069737" y="25443"/>
          <a:ext cx="1921500" cy="19215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4E47B-8846-43D8-81D5-D08C3DC1A5E4}">
      <dsp:nvSpPr>
        <dsp:cNvPr id="0" name=""/>
        <dsp:cNvSpPr/>
      </dsp:nvSpPr>
      <dsp:spPr>
        <a:xfrm>
          <a:off x="8479237" y="434943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05657-727C-4BE6-8837-CC1441EA84DA}">
      <dsp:nvSpPr>
        <dsp:cNvPr id="0" name=""/>
        <dsp:cNvSpPr/>
      </dsp:nvSpPr>
      <dsp:spPr>
        <a:xfrm>
          <a:off x="7455487" y="254544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cap="all" baseline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 Nova" panose="020B0504020202020204" pitchFamily="34" charset="0"/>
              <a:ea typeface="宋体" panose="02010600030101010101" pitchFamily="2" charset="-122"/>
              <a:cs typeface="+mn-cs"/>
            </a:rPr>
            <a:t>2.3 </a:t>
          </a:r>
          <a:r>
            <a:rPr lang="zh-CN" sz="3600" kern="1200" cap="all" baseline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 Nova" panose="020B0504020202020204" pitchFamily="34" charset="0"/>
              <a:ea typeface="宋体" panose="02010600030101010101" pitchFamily="2" charset="-122"/>
              <a:cs typeface="+mn-cs"/>
            </a:rPr>
            <a:t>数据管理</a:t>
          </a:r>
          <a:endParaRPr lang="en-US" sz="3600" kern="1200" cap="all" baseline="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 Nova" panose="020B0504020202020204" pitchFamily="34" charset="0"/>
            <a:ea typeface="宋体" panose="02010600030101010101" pitchFamily="2" charset="-122"/>
            <a:cs typeface="+mn-cs"/>
          </a:endParaRPr>
        </a:p>
      </dsp:txBody>
      <dsp:txXfrm>
        <a:off x="7455487" y="2545444"/>
        <a:ext cx="31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D1FC2-7B57-B840-9CF2-C8CCDC211BAA}" type="datetimeFigureOut">
              <a:rPr lang="en-CN" smtClean="0"/>
              <a:t>12/18/2024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BF689-31EE-0945-8A16-5ABD20774B6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0597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635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BF689-31EE-0945-8A16-5ABD20774B62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533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125000"/>
              </a:lnSpc>
              <a:defRPr sz="5400" spc="14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25000"/>
              </a:lnSpc>
              <a:buNone/>
              <a:defRPr sz="2400" baseline="0">
                <a:latin typeface="Arial Nova" panose="020F0502020204030204" pitchFamily="34" charset="0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0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3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4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spc="14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lnSpc>
                <a:spcPct val="125000"/>
              </a:lnSpc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2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4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1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0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A8D24A4-5FEC-4062-8995-EB21925B3B40}" type="datetime1">
              <a:rPr lang="en-US" smtClean="0"/>
              <a:pPr/>
              <a:t>12/18/2024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FF30B2A-5F86-9F38-3F3D-15DF2F7B5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 Nova" panose="020B05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4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125000"/>
        </a:lnSpc>
        <a:spcBef>
          <a:spcPct val="0"/>
        </a:spcBef>
        <a:buNone/>
        <a:defRPr sz="5400" b="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4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2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140" baseline="0">
          <a:solidFill>
            <a:schemeClr val="tx2"/>
          </a:solidFill>
          <a:latin typeface="Arial Nova" panose="020B050402020202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Video 6" descr="Different Hand Drawn Graphs">
            <a:extLst>
              <a:ext uri="{FF2B5EF4-FFF2-40B4-BE49-F238E27FC236}">
                <a16:creationId xmlns:a16="http://schemas.microsoft.com/office/drawing/2014/main" id="{6CCED235-510C-45C2-7C56-8CC3F8421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C5C053-F6BB-464B-BDD2-9D811A24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15D1CC-8D02-4016-AD7A-097E77AAE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521037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B84D5D-9C64-4481-B8AD-C109F7DB3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95093" y="575478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A9D26D-082A-4101-8D75-863B7B7A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2156596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FE0BA4-FE6E-4B91-9A1B-E373720B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6462" y="5425189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E6F154-6DA5-4544-8945-8AF8DE20A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2050" y="5874923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558ED7-8ED9-4B7F-8138-C5B8A0EC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3637" y="5859258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E9F88F-5950-42B0-B9A3-898F9183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633000" y="6225214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35594-CC2A-4C98-EAAA-FA0551B12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244" y="565846"/>
            <a:ext cx="5988755" cy="3617644"/>
          </a:xfrm>
        </p:spPr>
        <p:txBody>
          <a:bodyPr anchor="b">
            <a:normAutofit/>
          </a:bodyPr>
          <a:lstStyle/>
          <a:p>
            <a:pPr algn="r">
              <a:lnSpc>
                <a:spcPct val="125000"/>
              </a:lnSpc>
            </a:pPr>
            <a:r>
              <a:rPr lang="en-CN" sz="6000" dirty="0">
                <a:solidFill>
                  <a:srgbClr val="FFFFFF"/>
                </a:solidFill>
              </a:rPr>
              <a:t>数理统计分析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altLang="zh-CN" sz="6000" dirty="0">
                <a:solidFill>
                  <a:srgbClr val="FFFFFF"/>
                </a:solidFill>
              </a:rPr>
              <a:t>—</a:t>
            </a:r>
            <a:r>
              <a:rPr lang="zh-CN" altLang="en-US" sz="6000">
                <a:solidFill>
                  <a:srgbClr val="FFFFFF"/>
                </a:solidFill>
              </a:rPr>
              <a:t>数据收集过程</a:t>
            </a:r>
            <a:endParaRPr lang="en-CN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DEB6B-D33C-8859-3B89-3A7EAF06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619074"/>
          </a:xfrm>
        </p:spPr>
        <p:txBody>
          <a:bodyPr anchor="t">
            <a:normAutofit lnSpcReduction="10000"/>
          </a:bodyPr>
          <a:lstStyle/>
          <a:p>
            <a:pPr algn="r"/>
            <a:r>
              <a:rPr lang="en-CN" dirty="0">
                <a:solidFill>
                  <a:srgbClr val="FFFFFF"/>
                </a:solidFill>
              </a:rPr>
              <a:t>成都信息工程大学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zh-CN" altLang="en-US" dirty="0">
                <a:solidFill>
                  <a:srgbClr val="FFFFFF"/>
                </a:solidFill>
              </a:rPr>
              <a:t>人工智能学院（区块链产业学院）</a:t>
            </a:r>
            <a:endParaRPr lang="en-US" altLang="zh-CN">
              <a:solidFill>
                <a:srgbClr val="FFFFFF"/>
              </a:solidFill>
            </a:endParaRPr>
          </a:p>
          <a:p>
            <a:pPr algn="r"/>
            <a:r>
              <a:rPr lang="zh-CN" altLang="en-US">
                <a:solidFill>
                  <a:srgbClr val="FFFFFF"/>
                </a:solidFill>
              </a:rPr>
              <a:t>高</a:t>
            </a:r>
            <a:r>
              <a:rPr lang="zh-CN" altLang="en-US" dirty="0">
                <a:solidFill>
                  <a:srgbClr val="FFFFFF"/>
                </a:solidFill>
              </a:rPr>
              <a:t>路路</a:t>
            </a:r>
            <a:endParaRPr lang="en-CN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5A7DA-9001-B89B-FD38-0832A5DF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240" y="6488268"/>
            <a:ext cx="2743200" cy="2332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2EE3B7B-C7B5-42CF-90CF-67B3D21B2314}" type="datetime1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12/18/2024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B8B25-0890-26DE-E96D-37271A14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7826" y="6488268"/>
            <a:ext cx="1328523" cy="2332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1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BB878-C8A1-1D44-FD25-02E90786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/>
              <a:t>2.3.2 </a:t>
            </a:r>
            <a:r>
              <a:rPr lang="zh-CN" altLang="en-US" sz="3600" dirty="0"/>
              <a:t>输入数据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CE3DC-2B46-452B-0827-CE5BE1EC2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在</a:t>
            </a:r>
            <a:r>
              <a:rPr lang="en-US" altLang="zh-CN" sz="2800" dirty="0"/>
              <a:t>R</a:t>
            </a:r>
            <a:r>
              <a:rPr lang="zh-CN" altLang="en-US" sz="2800" dirty="0"/>
              <a:t>语言中输入数据</a:t>
            </a:r>
            <a:r>
              <a:rPr lang="en-US" altLang="zh-CN" sz="2800" dirty="0"/>
              <a:t>c()</a:t>
            </a:r>
          </a:p>
          <a:p>
            <a:r>
              <a:rPr lang="en-US" altLang="zh-CN" dirty="0"/>
              <a:t>X=c(164,162,186,165,165,187,169,151,157)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702CC3-623B-10EE-4B45-CF3780A9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3747293"/>
            <a:ext cx="11329670" cy="164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1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C57BA-F694-902E-E081-4417602A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/>
              <a:t>2.3.2 </a:t>
            </a:r>
            <a:r>
              <a:rPr lang="zh-CN" altLang="en-US" sz="3600" dirty="0"/>
              <a:t>输入数据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C427C-0C7D-D6E1-D037-2CF30F523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208026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00FF"/>
                </a:solidFill>
              </a:rPr>
              <a:t>从外部文件输入数据 </a:t>
            </a:r>
            <a:r>
              <a:rPr lang="en-US" altLang="zh-CN" sz="2800" dirty="0" err="1"/>
              <a:t>read.table</a:t>
            </a:r>
            <a:r>
              <a:rPr lang="en-US" altLang="zh-CN" sz="2800" dirty="0"/>
              <a:t>(‘clipboard’,…)</a:t>
            </a:r>
          </a:p>
          <a:p>
            <a:r>
              <a:rPr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69328C-A3DB-7C0A-9D03-E6E449C9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825625"/>
            <a:ext cx="9252544" cy="48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3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C57BA-F694-902E-E081-4417602A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/>
              <a:t>2.3.2 </a:t>
            </a:r>
            <a:r>
              <a:rPr lang="zh-CN" altLang="en-US" sz="3600" dirty="0"/>
              <a:t>输入数据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C427C-0C7D-D6E1-D037-2CF30F523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825625"/>
            <a:ext cx="2158841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00FF"/>
                </a:solidFill>
              </a:rPr>
              <a:t>从外部文件输入数据</a:t>
            </a:r>
            <a:r>
              <a:rPr lang="zh-CN" altLang="en-US" sz="2800" dirty="0"/>
              <a:t> </a:t>
            </a:r>
            <a:r>
              <a:rPr lang="en-US" altLang="zh-CN" sz="2800" dirty="0" err="1"/>
              <a:t>read.table</a:t>
            </a:r>
            <a:r>
              <a:rPr lang="en-US" altLang="zh-CN" sz="2800" dirty="0"/>
              <a:t>()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A73FD6-8927-DAFC-7A98-A7625A02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1" y="1825625"/>
            <a:ext cx="9046369" cy="44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7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C57BA-F694-902E-E081-4417602A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/>
              <a:t>2.3.2 </a:t>
            </a:r>
            <a:r>
              <a:rPr lang="zh-CN" altLang="en-US" sz="3600" dirty="0"/>
              <a:t>输入数据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C427C-0C7D-D6E1-D037-2CF30F523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825625"/>
            <a:ext cx="2158841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00FF"/>
                </a:solidFill>
              </a:rPr>
              <a:t>从外部文件输入数据 </a:t>
            </a:r>
            <a:r>
              <a:rPr lang="en-US" altLang="zh-CN" sz="2800" dirty="0"/>
              <a:t>read.csv()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F22669-8FA7-DEC1-E1D4-3C0C5594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33" y="1825625"/>
            <a:ext cx="9450167" cy="46304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51EACE-CFFF-B141-AD6F-B2E9B4AF3502}"/>
              </a:ext>
            </a:extLst>
          </p:cNvPr>
          <p:cNvSpPr txBox="1"/>
          <p:nvPr/>
        </p:nvSpPr>
        <p:spPr>
          <a:xfrm>
            <a:off x="6664036" y="230188"/>
            <a:ext cx="5072549" cy="1094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5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</a:pPr>
            <a:r>
              <a:rPr lang="en-US" altLang="zh-CN" sz="1800" spc="140" dirty="0" err="1">
                <a:solidFill>
                  <a:srgbClr val="0070C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read_csv</a:t>
            </a:r>
            <a:r>
              <a:rPr lang="en-US" altLang="zh-CN" sz="1800" spc="140" dirty="0">
                <a:solidFill>
                  <a:srgbClr val="0070C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800" spc="140" dirty="0">
                <a:solidFill>
                  <a:srgbClr val="0070C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和 </a:t>
            </a:r>
            <a:r>
              <a:rPr lang="en-US" altLang="zh-CN" sz="1800" spc="140" dirty="0" err="1">
                <a:solidFill>
                  <a:srgbClr val="0070C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read_tsv</a:t>
            </a:r>
            <a:r>
              <a:rPr lang="en-US" altLang="zh-CN" sz="1800" spc="140" dirty="0">
                <a:solidFill>
                  <a:srgbClr val="0070C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800" spc="140" dirty="0">
                <a:solidFill>
                  <a:srgbClr val="0070C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分别读取分隔符为逗号和制表符的数据，</a:t>
            </a:r>
            <a:r>
              <a:rPr lang="en-US" altLang="zh-CN" sz="1800" spc="140" dirty="0">
                <a:solidFill>
                  <a:srgbClr val="0070C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read_csv2 </a:t>
            </a:r>
            <a:r>
              <a:rPr lang="zh-CN" altLang="en-US" sz="1800" spc="140" dirty="0">
                <a:solidFill>
                  <a:srgbClr val="0070C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则是读取分号分割的数据，</a:t>
            </a:r>
            <a:r>
              <a:rPr lang="en-US" altLang="zh-CN" sz="1800" spc="140" dirty="0" err="1">
                <a:solidFill>
                  <a:srgbClr val="0070C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read_dlim</a:t>
            </a:r>
            <a:r>
              <a:rPr lang="en-US" altLang="zh-CN" sz="1800" spc="140" dirty="0">
                <a:solidFill>
                  <a:srgbClr val="0070C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800" spc="140" dirty="0">
                <a:solidFill>
                  <a:srgbClr val="0070C0"/>
                </a:solidFill>
                <a:latin typeface="Arial Nova" panose="020B0504020202020204" pitchFamily="34" charset="0"/>
                <a:ea typeface="宋体" panose="02010600030101010101" pitchFamily="2" charset="-122"/>
              </a:rPr>
              <a:t>读取自定义的。</a:t>
            </a:r>
          </a:p>
        </p:txBody>
      </p:sp>
    </p:spTree>
    <p:extLst>
      <p:ext uri="{BB962C8B-B14F-4D97-AF65-F5344CB8AC3E}">
        <p14:creationId xmlns:p14="http://schemas.microsoft.com/office/powerpoint/2010/main" val="930880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C57BA-F694-902E-E081-4417602A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/>
              <a:t>2.3.2 </a:t>
            </a:r>
            <a:r>
              <a:rPr lang="zh-CN" altLang="en-US" sz="3600" dirty="0"/>
              <a:t>输入数据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C427C-0C7D-D6E1-D037-2CF30F523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825625"/>
            <a:ext cx="2251711" cy="47899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其他数据读取方式：</a:t>
            </a:r>
            <a:r>
              <a:rPr lang="zh-CN" altLang="en-US" sz="2800" dirty="0">
                <a:solidFill>
                  <a:srgbClr val="0000FF"/>
                </a:solidFill>
              </a:rPr>
              <a:t>从网络读取数据</a:t>
            </a:r>
            <a:r>
              <a:rPr lang="en-US" altLang="zh-CN" sz="2800" dirty="0"/>
              <a:t>read.csv()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9B9C38-9029-02B8-4712-FFF02FA7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81" y="1825624"/>
            <a:ext cx="8831893" cy="43513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246D6B-4861-39CE-E30D-9A8CC0E94D17}"/>
              </a:ext>
            </a:extLst>
          </p:cNvPr>
          <p:cNvSpPr txBox="1"/>
          <p:nvPr/>
        </p:nvSpPr>
        <p:spPr>
          <a:xfrm>
            <a:off x="4918363" y="889061"/>
            <a:ext cx="72736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read.csv(‘https://gitee.com/hf-datasets/iris/raw/main/Iris.csv’)</a:t>
            </a:r>
          </a:p>
        </p:txBody>
      </p:sp>
    </p:spTree>
    <p:extLst>
      <p:ext uri="{BB962C8B-B14F-4D97-AF65-F5344CB8AC3E}">
        <p14:creationId xmlns:p14="http://schemas.microsoft.com/office/powerpoint/2010/main" val="34068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C57BA-F694-902E-E081-4417602A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/>
              <a:t>2.3.2 </a:t>
            </a:r>
            <a:r>
              <a:rPr lang="zh-CN" altLang="en-US" sz="3600" dirty="0"/>
              <a:t>输入数据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C427C-0C7D-D6E1-D037-2CF30F523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825625"/>
            <a:ext cx="2251711" cy="47899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其他数据读取方式：</a:t>
            </a:r>
            <a:r>
              <a:rPr lang="zh-CN" altLang="en-US" sz="2800" dirty="0">
                <a:solidFill>
                  <a:srgbClr val="0000FF"/>
                </a:solidFill>
              </a:rPr>
              <a:t>从网络读取数据</a:t>
            </a:r>
            <a:r>
              <a:rPr lang="en-US" altLang="zh-CN" sz="2800" dirty="0"/>
              <a:t>read.csv()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246D6B-4861-39CE-E30D-9A8CC0E94D17}"/>
              </a:ext>
            </a:extLst>
          </p:cNvPr>
          <p:cNvSpPr txBox="1"/>
          <p:nvPr/>
        </p:nvSpPr>
        <p:spPr>
          <a:xfrm>
            <a:off x="4425141" y="1157992"/>
            <a:ext cx="6989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read.csv(‘https://gitee.com/hf-datasets/iris/raw/main/Iris.csv’)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EBA5BC-A046-2EE1-521E-CADF6B0A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982" y="1797691"/>
            <a:ext cx="8063345" cy="46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89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B2724-8F18-E551-FD28-AADBC31D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/>
              <a:t>2.3.2 </a:t>
            </a:r>
            <a:r>
              <a:rPr lang="zh-CN" altLang="en-US" sz="3600" dirty="0"/>
              <a:t>输入数据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09AA31-C0ED-E3C5-BBA3-2441739A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825624"/>
            <a:ext cx="10961679" cy="4809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00FF"/>
                </a:solidFill>
              </a:rPr>
              <a:t>读取其他统计软件的数据</a:t>
            </a:r>
            <a:endParaRPr lang="en-US" altLang="zh-CN" sz="2800" dirty="0">
              <a:solidFill>
                <a:srgbClr val="0000FF"/>
              </a:solidFill>
            </a:endParaRPr>
          </a:p>
          <a:p>
            <a:r>
              <a:rPr lang="zh-CN" altLang="en-US" dirty="0"/>
              <a:t>要读入其他格式的数据库，必须先调用</a:t>
            </a:r>
            <a:r>
              <a:rPr lang="en-US" altLang="zh-CN" dirty="0"/>
              <a:t>foreign</a:t>
            </a:r>
            <a:r>
              <a:rPr lang="zh-CN" altLang="en-US" dirty="0"/>
              <a:t>包。调入方法很简便</a:t>
            </a:r>
            <a:r>
              <a:rPr lang="en-US" altLang="zh-CN" dirty="0"/>
              <a:t>,</a:t>
            </a:r>
            <a:r>
              <a:rPr lang="zh-CN" altLang="en-US" dirty="0"/>
              <a:t>只需键入命令：</a:t>
            </a:r>
            <a:r>
              <a:rPr lang="en-US" altLang="zh-CN" dirty="0"/>
              <a:t>library(foreign)</a:t>
            </a:r>
            <a:r>
              <a:rPr lang="zh-CN" altLang="en-US" dirty="0"/>
              <a:t>即可。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/>
              <a:t>SAS</a:t>
            </a:r>
            <a:r>
              <a:rPr lang="zh-CN" altLang="en-US" dirty="0"/>
              <a:t>数据库：对于 </a:t>
            </a:r>
            <a:r>
              <a:rPr lang="en-US" altLang="zh-CN" dirty="0"/>
              <a:t>SAS</a:t>
            </a:r>
            <a:r>
              <a:rPr lang="zh-CN" altLang="en-US" dirty="0"/>
              <a:t>，</a:t>
            </a:r>
            <a:r>
              <a:rPr lang="en-US" altLang="zh-CN" dirty="0"/>
              <a:t>R </a:t>
            </a:r>
            <a:r>
              <a:rPr lang="zh-CN" altLang="en-US" dirty="0"/>
              <a:t>只能读入 </a:t>
            </a:r>
            <a:r>
              <a:rPr lang="en-US" altLang="zh-CN" dirty="0"/>
              <a:t>SAS Transport format(XPORT)</a:t>
            </a:r>
            <a:r>
              <a:rPr lang="zh-CN" altLang="en-US" dirty="0"/>
              <a:t>文件。所以，需要把普通的</a:t>
            </a:r>
            <a:r>
              <a:rPr lang="en-US" altLang="zh-CN" dirty="0"/>
              <a:t>SAS</a:t>
            </a:r>
            <a:r>
              <a:rPr lang="zh-CN" altLang="en-US" dirty="0"/>
              <a:t>数据文件</a:t>
            </a:r>
            <a:r>
              <a:rPr lang="en-US" altLang="zh-CN" dirty="0"/>
              <a:t>(.</a:t>
            </a:r>
            <a:r>
              <a:rPr lang="en-US" altLang="zh-CN" dirty="0" err="1"/>
              <a:t>ssd</a:t>
            </a:r>
            <a:r>
              <a:rPr lang="zh-CN" altLang="en-US" dirty="0"/>
              <a:t>和</a:t>
            </a:r>
            <a:r>
              <a:rPr lang="en-US" altLang="zh-CN" dirty="0"/>
              <a:t>.sas7bdat) </a:t>
            </a:r>
            <a:r>
              <a:rPr lang="zh-CN" altLang="en-US" dirty="0"/>
              <a:t>转换为 </a:t>
            </a:r>
            <a:r>
              <a:rPr lang="en-US" altLang="zh-CN" dirty="0"/>
              <a:t>Transport </a:t>
            </a:r>
            <a:r>
              <a:rPr lang="en-US" altLang="zh-CN" dirty="0" err="1"/>
              <a:t>formatXPORT</a:t>
            </a:r>
            <a:r>
              <a:rPr lang="en-US" altLang="zh-CN" dirty="0"/>
              <a:t>)</a:t>
            </a:r>
            <a:r>
              <a:rPr lang="zh-CN" altLang="en-US" dirty="0"/>
              <a:t>文件，再用命令：</a:t>
            </a:r>
            <a:r>
              <a:rPr lang="en-US" altLang="zh-CN" dirty="0" err="1"/>
              <a:t>read.xport</a:t>
            </a:r>
            <a:r>
              <a:rPr lang="en-US" altLang="zh-CN" dirty="0"/>
              <a:t>("SAS </a:t>
            </a:r>
            <a:r>
              <a:rPr lang="zh-CN" altLang="en-US" dirty="0"/>
              <a:t>数据文件名</a:t>
            </a:r>
            <a:r>
              <a:rPr lang="en-US" altLang="zh-CN" dirty="0"/>
              <a:t>")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/>
              <a:t>SPSS</a:t>
            </a:r>
            <a:r>
              <a:rPr lang="zh-CN" altLang="en-US" dirty="0"/>
              <a:t>数据库：</a:t>
            </a:r>
            <a:r>
              <a:rPr lang="en-US" altLang="zh-CN" dirty="0" err="1"/>
              <a:t>read.spss</a:t>
            </a:r>
            <a:r>
              <a:rPr lang="en-US" altLang="zh-CN" dirty="0"/>
              <a:t>(“SPSS </a:t>
            </a:r>
            <a:r>
              <a:rPr lang="zh-CN" altLang="en-US" dirty="0"/>
              <a:t>数据文件名</a:t>
            </a:r>
            <a:r>
              <a:rPr lang="en-US" altLang="zh-CN" dirty="0"/>
              <a:t>”)</a:t>
            </a:r>
            <a:r>
              <a:rPr lang="zh-CN" altLang="en-US" dirty="0"/>
              <a:t>可读入</a:t>
            </a:r>
            <a:r>
              <a:rPr lang="en-US" altLang="zh-CN" dirty="0"/>
              <a:t>SPSS</a:t>
            </a:r>
            <a:r>
              <a:rPr lang="zh-CN" altLang="en-US" dirty="0"/>
              <a:t>数据文件。</a:t>
            </a:r>
          </a:p>
        </p:txBody>
      </p:sp>
    </p:spTree>
    <p:extLst>
      <p:ext uri="{BB962C8B-B14F-4D97-AF65-F5344CB8AC3E}">
        <p14:creationId xmlns:p14="http://schemas.microsoft.com/office/powerpoint/2010/main" val="4156698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B2724-8F18-E551-FD28-AADBC31D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/>
              <a:t>2.3.2 </a:t>
            </a:r>
            <a:r>
              <a:rPr lang="zh-CN" altLang="en-US" sz="3600" dirty="0"/>
              <a:t>数据形式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09AA31-C0ED-E3C5-BBA3-2441739A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825624"/>
            <a:ext cx="10763971" cy="4809953"/>
          </a:xfrm>
        </p:spPr>
        <p:txBody>
          <a:bodyPr>
            <a:normAutofit lnSpcReduction="10000"/>
          </a:bodyPr>
          <a:lstStyle/>
          <a:p>
            <a:pPr marL="0" indent="457200">
              <a:buNone/>
            </a:pPr>
            <a:r>
              <a:rPr lang="en-US" altLang="zh-CN" sz="2800" dirty="0"/>
              <a:t>R</a:t>
            </a:r>
            <a:r>
              <a:rPr lang="zh-CN" altLang="en-US" sz="2800" dirty="0"/>
              <a:t>语言的对象包括</a:t>
            </a:r>
            <a:r>
              <a:rPr lang="zh-CN" altLang="en-US" sz="2800" dirty="0">
                <a:solidFill>
                  <a:srgbClr val="FF0000"/>
                </a:solidFill>
              </a:rPr>
              <a:t>数值型、字符型、逻辑型、日期型等</a:t>
            </a:r>
            <a:r>
              <a:rPr lang="zh-CN" altLang="en-US" sz="2800" dirty="0"/>
              <a:t>。此外也可能是缺省值。</a:t>
            </a:r>
            <a:endParaRPr lang="en-US" altLang="zh-CN" sz="2800" dirty="0"/>
          </a:p>
          <a:p>
            <a:r>
              <a:rPr lang="zh-CN" altLang="en-US" dirty="0"/>
              <a:t>数值型</a:t>
            </a:r>
            <a:r>
              <a:rPr lang="en-US" altLang="zh-CN" dirty="0"/>
              <a:t>(numeric)</a:t>
            </a:r>
            <a:r>
              <a:rPr lang="zh-CN" altLang="en-US" dirty="0"/>
              <a:t>：这种数据的形式是实数。可以写成整数，小数，或是科学记数的方式。</a:t>
            </a:r>
            <a:endParaRPr lang="en-US" altLang="zh-CN" dirty="0"/>
          </a:p>
          <a:p>
            <a:r>
              <a:rPr lang="zh-CN" altLang="en-US" dirty="0"/>
              <a:t>字符型</a:t>
            </a:r>
            <a:r>
              <a:rPr lang="en-US" altLang="zh-CN" dirty="0"/>
              <a:t>(character)</a:t>
            </a:r>
            <a:r>
              <a:rPr lang="zh-CN" altLang="en-US" dirty="0"/>
              <a:t>：这种数据的形式是夹在双引号</a:t>
            </a:r>
            <a:r>
              <a:rPr lang="en-US" altLang="zh-CN" dirty="0"/>
              <a:t>””</a:t>
            </a:r>
            <a:r>
              <a:rPr lang="zh-CN" altLang="en-US" dirty="0"/>
              <a:t>或单引号</a:t>
            </a:r>
            <a:r>
              <a:rPr lang="en-US" altLang="zh-CN" dirty="0"/>
              <a:t>’’</a:t>
            </a:r>
            <a:r>
              <a:rPr lang="zh-CN" altLang="en-US" dirty="0"/>
              <a:t>之间的字符串。</a:t>
            </a:r>
            <a:endParaRPr lang="en-US" altLang="zh-CN" dirty="0"/>
          </a:p>
          <a:p>
            <a:r>
              <a:rPr lang="zh-CN" altLang="en-US" dirty="0"/>
              <a:t>逻辑型</a:t>
            </a:r>
            <a:r>
              <a:rPr lang="en-US" altLang="zh-CN" dirty="0"/>
              <a:t>(logical)</a:t>
            </a:r>
            <a:r>
              <a:rPr lang="zh-CN" altLang="en-US" dirty="0"/>
              <a:t>：这种数据只能取</a:t>
            </a:r>
            <a:r>
              <a:rPr lang="en-US" altLang="zh-CN" dirty="0"/>
              <a:t>T(TRUE)</a:t>
            </a:r>
            <a:r>
              <a:rPr lang="zh-CN" altLang="en-US" dirty="0"/>
              <a:t>或</a:t>
            </a:r>
            <a:r>
              <a:rPr lang="en-US" altLang="zh-CN" dirty="0"/>
              <a:t>F(FALSE)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日期型</a:t>
            </a:r>
            <a:r>
              <a:rPr lang="en-US" altLang="zh-CN" dirty="0"/>
              <a:t>(date)</a:t>
            </a:r>
            <a:r>
              <a:rPr lang="zh-CN" altLang="en-US" dirty="0"/>
              <a:t>：这种数据类型的数据比较特殊，有专用方法。</a:t>
            </a:r>
            <a:endParaRPr lang="en-US" altLang="zh-CN" dirty="0"/>
          </a:p>
          <a:p>
            <a:r>
              <a:rPr lang="zh-CN" altLang="en-US" dirty="0"/>
              <a:t>缺省值</a:t>
            </a:r>
            <a:r>
              <a:rPr lang="en-US" altLang="zh-CN" dirty="0"/>
              <a:t>(missing value)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716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B2724-8F18-E551-FD28-AADBC31D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/>
              <a:t>2.3.2 </a:t>
            </a:r>
            <a:r>
              <a:rPr lang="zh-CN" altLang="en-US" sz="3600" dirty="0"/>
              <a:t>数据形式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09AA31-C0ED-E3C5-BBA3-2441739A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825624"/>
            <a:ext cx="10763971" cy="4809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>
                <a:solidFill>
                  <a:srgbClr val="0000FF"/>
                </a:solidFill>
              </a:rPr>
              <a:t>R</a:t>
            </a:r>
            <a:r>
              <a:rPr lang="zh-CN" altLang="en-US" sz="2800" dirty="0">
                <a:solidFill>
                  <a:srgbClr val="0000FF"/>
                </a:solidFill>
              </a:rPr>
              <a:t>语言的数据对象</a:t>
            </a:r>
            <a:r>
              <a:rPr lang="zh-CN" altLang="en-US" sz="2800" dirty="0"/>
              <a:t>：向量</a:t>
            </a:r>
            <a:r>
              <a:rPr lang="en-US" altLang="zh-CN" sz="2800" dirty="0"/>
              <a:t>c()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1D8EDF-F868-ED54-E9E2-275BFBAD2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694940"/>
            <a:ext cx="11811000" cy="33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B2724-8F18-E551-FD28-AADBC31D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/>
              <a:t>2.3.2 </a:t>
            </a:r>
            <a:r>
              <a:rPr lang="zh-CN" altLang="en-US" sz="3600" dirty="0"/>
              <a:t>数据形式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09AA31-C0ED-E3C5-BBA3-2441739A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825624"/>
            <a:ext cx="10763971" cy="4809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>
                <a:solidFill>
                  <a:srgbClr val="0000FF"/>
                </a:solidFill>
              </a:rPr>
              <a:t>R</a:t>
            </a:r>
            <a:r>
              <a:rPr lang="zh-CN" altLang="en-US" sz="2800" dirty="0">
                <a:solidFill>
                  <a:srgbClr val="0000FF"/>
                </a:solidFill>
              </a:rPr>
              <a:t>语言的数据对象</a:t>
            </a:r>
            <a:r>
              <a:rPr lang="zh-CN" altLang="en-US" sz="2800" dirty="0"/>
              <a:t>：数据框</a:t>
            </a:r>
            <a:r>
              <a:rPr lang="en-US" altLang="zh-CN" sz="2800" dirty="0" err="1"/>
              <a:t>data.frame</a:t>
            </a:r>
            <a:r>
              <a:rPr lang="en-US" altLang="zh-CN" sz="2800" dirty="0"/>
              <a:t>()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48CEF-0503-46A9-C9FB-D98F3C32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" y="2382028"/>
            <a:ext cx="4145280" cy="43884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4E665E-5387-D4DA-FBF1-BDC32C8D2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45" y="2386473"/>
            <a:ext cx="7331075" cy="43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7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500870E-7F6C-A4ED-D397-4E0B21C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zh-CN" altLang="en-US" sz="4400" dirty="0"/>
              <a:t>目录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457D9A8C-2096-AEEB-AE26-230F54349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307889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276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688F-0885-333D-4FD7-398093E4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小结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E1C7-60FA-7DC7-2193-38193953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统计数据</a:t>
            </a:r>
            <a:endParaRPr lang="en-US" altLang="zh-CN" dirty="0"/>
          </a:p>
          <a:p>
            <a:pPr lvl="1"/>
            <a:r>
              <a:rPr lang="zh-CN" altLang="en-US" dirty="0"/>
              <a:t>定性数据</a:t>
            </a:r>
            <a:r>
              <a:rPr lang="en-US" altLang="zh-CN" dirty="0"/>
              <a:t>(</a:t>
            </a:r>
            <a:r>
              <a:rPr lang="zh-CN" altLang="en-US" dirty="0"/>
              <a:t>定类，定序</a:t>
            </a:r>
            <a:r>
              <a:rPr lang="en-US" altLang="zh-CN" dirty="0"/>
              <a:t>)</a:t>
            </a:r>
            <a:r>
              <a:rPr lang="zh-CN" altLang="en-US" dirty="0"/>
              <a:t>，定量数据</a:t>
            </a:r>
            <a:r>
              <a:rPr lang="en-US" altLang="zh-CN" dirty="0"/>
              <a:t>(</a:t>
            </a:r>
            <a:r>
              <a:rPr lang="zh-CN" altLang="en-US" dirty="0"/>
              <a:t>定距，定比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数据分析思路</a:t>
            </a:r>
            <a:endParaRPr lang="en-US" altLang="zh-CN" dirty="0"/>
          </a:p>
          <a:p>
            <a:r>
              <a:rPr lang="en-US" dirty="0"/>
              <a:t>2.2 </a:t>
            </a:r>
            <a:r>
              <a:rPr lang="zh-CN" altLang="en-US" dirty="0"/>
              <a:t>收集数据</a:t>
            </a:r>
            <a:endParaRPr lang="en-US" altLang="zh-CN" dirty="0"/>
          </a:p>
          <a:p>
            <a:pPr lvl="1"/>
            <a:r>
              <a:rPr lang="zh-CN" altLang="en-US" dirty="0"/>
              <a:t>数据格式</a:t>
            </a:r>
            <a:r>
              <a:rPr lang="en-US" altLang="zh-CN" dirty="0"/>
              <a:t>(</a:t>
            </a:r>
            <a:r>
              <a:rPr lang="zh-CN" altLang="en-US" dirty="0"/>
              <a:t>结构化数据</a:t>
            </a:r>
            <a:r>
              <a:rPr lang="en-US" altLang="zh-CN" dirty="0"/>
              <a:t>)</a:t>
            </a:r>
            <a:r>
              <a:rPr lang="zh-CN" altLang="en-US" dirty="0"/>
              <a:t>，数据收集方式</a:t>
            </a:r>
            <a:r>
              <a:rPr lang="en-US" altLang="zh-CN" dirty="0"/>
              <a:t>(</a:t>
            </a:r>
            <a:r>
              <a:rPr lang="zh-CN" altLang="en-US" dirty="0"/>
              <a:t>表格或数据库</a:t>
            </a:r>
            <a:r>
              <a:rPr lang="en-US" altLang="zh-CN" dirty="0"/>
              <a:t>)</a:t>
            </a:r>
          </a:p>
          <a:p>
            <a:r>
              <a:rPr lang="en-US" dirty="0"/>
              <a:t>2.3 </a:t>
            </a:r>
            <a:r>
              <a:rPr lang="zh-CN" altLang="en-US" dirty="0"/>
              <a:t>数据管理</a:t>
            </a:r>
            <a:endParaRPr lang="en-US" altLang="zh-CN" dirty="0"/>
          </a:p>
          <a:p>
            <a:pPr lvl="1"/>
            <a:r>
              <a:rPr lang="zh-CN" altLang="en-US" dirty="0"/>
              <a:t>数据保存</a:t>
            </a:r>
            <a:r>
              <a:rPr lang="en-US" altLang="zh-CN" dirty="0"/>
              <a:t>(</a:t>
            </a:r>
            <a:r>
              <a:rPr lang="zh-CN" altLang="en-US" dirty="0"/>
              <a:t>电子表格</a:t>
            </a:r>
            <a:r>
              <a:rPr lang="en-US" altLang="zh-CN" dirty="0"/>
              <a:t>)</a:t>
            </a:r>
            <a:r>
              <a:rPr lang="zh-CN" altLang="en-US" dirty="0"/>
              <a:t>，数据输入</a:t>
            </a:r>
            <a:r>
              <a:rPr lang="en-US" altLang="zh-CN" dirty="0"/>
              <a:t>(c()</a:t>
            </a:r>
            <a:r>
              <a:rPr lang="zh-CN" altLang="en-US" dirty="0"/>
              <a:t>，</a:t>
            </a:r>
            <a:r>
              <a:rPr lang="en-US" altLang="zh-CN" dirty="0" err="1"/>
              <a:t>read.table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/>
              <a:t>read.csv())</a:t>
            </a:r>
          </a:p>
          <a:p>
            <a:pPr lvl="1"/>
            <a:r>
              <a:rPr lang="zh-CN" altLang="en-US" dirty="0"/>
              <a:t>数据类型</a:t>
            </a:r>
            <a:r>
              <a:rPr lang="en-US" altLang="zh-CN" dirty="0"/>
              <a:t>(</a:t>
            </a:r>
            <a:r>
              <a:rPr lang="zh-CN" altLang="en-US" dirty="0"/>
              <a:t>数值，字符，逻辑，日期，缺省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R</a:t>
            </a:r>
            <a:r>
              <a:rPr lang="zh-CN" altLang="en-US" dirty="0"/>
              <a:t>语言数据对象向量</a:t>
            </a:r>
            <a:r>
              <a:rPr lang="en-US" altLang="zh-CN" dirty="0"/>
              <a:t>c()</a:t>
            </a:r>
            <a:r>
              <a:rPr lang="zh-CN" altLang="en-US" dirty="0"/>
              <a:t>，数据框</a:t>
            </a:r>
            <a:r>
              <a:rPr lang="en-US" altLang="zh-CN" dirty="0" err="1"/>
              <a:t>data.frame</a:t>
            </a:r>
            <a:r>
              <a:rPr lang="en-US" altLang="zh-CN" dirty="0"/>
              <a:t>()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363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ABDACBDB-9C38-4364-A45F-E430E57D7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4FA0A4-DC00-4A44-912A-BAC6A6C13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6" name="Decorative Circles">
            <a:extLst>
              <a:ext uri="{FF2B5EF4-FFF2-40B4-BE49-F238E27FC236}">
                <a16:creationId xmlns:a16="http://schemas.microsoft.com/office/drawing/2014/main" id="{2880F677-3490-475B-ABC2-E84BDEC5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4277" y="956155"/>
            <a:ext cx="9049452" cy="1836961"/>
            <a:chOff x="374277" y="956155"/>
            <a:chExt cx="9049452" cy="183696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7BBAE30-715D-4400-9E05-1E39217EC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06096" y="1977248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F9419BD-66B8-4B5D-979F-64863DD32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68530" y="95615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0E411BB-D3CD-40AD-9676-915898DAB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0362" y="23544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0FC9C30-25A3-47A4-9A66-92AE50359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4277" y="190115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8C1C480-F57B-4132-A7DA-6909F076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012" y="2326675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3">
            <a:extLst>
              <a:ext uri="{FF2B5EF4-FFF2-40B4-BE49-F238E27FC236}">
                <a16:creationId xmlns:a16="http://schemas.microsoft.com/office/drawing/2014/main" id="{83530D07-6CB8-4A4F-8F6A-9BA5DAFB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665048" y="0"/>
            <a:ext cx="4408870" cy="2474031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4965F7A-44F2-4AEF-8A25-106E57C63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832" t="48467" r="13582" b="10444"/>
          <a:stretch/>
        </p:blipFill>
        <p:spPr>
          <a:xfrm>
            <a:off x="688614" y="34965"/>
            <a:ext cx="4368276" cy="2507327"/>
          </a:xfrm>
          <a:prstGeom prst="rect">
            <a:avLst/>
          </a:prstGeom>
        </p:spPr>
      </p:pic>
      <p:sp>
        <p:nvSpPr>
          <p:cNvPr id="97" name="Oval 4">
            <a:extLst>
              <a:ext uri="{FF2B5EF4-FFF2-40B4-BE49-F238E27FC236}">
                <a16:creationId xmlns:a16="http://schemas.microsoft.com/office/drawing/2014/main" id="{A0B0F77F-92C2-4EA4-88A3-070B345D0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9152" y="94983"/>
            <a:ext cx="2698133" cy="26981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2">
            <a:extLst>
              <a:ext uri="{FF2B5EF4-FFF2-40B4-BE49-F238E27FC236}">
                <a16:creationId xmlns:a16="http://schemas.microsoft.com/office/drawing/2014/main" id="{2F3205C3-F980-4EB3-9545-9CAA456A4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326987" y="0"/>
            <a:ext cx="2861965" cy="3133761"/>
          </a:xfrm>
          <a:custGeom>
            <a:avLst/>
            <a:gdLst>
              <a:gd name="connsiteX0" fmla="*/ 152193 w 2976254"/>
              <a:gd name="connsiteY0" fmla="*/ 0 h 3258904"/>
              <a:gd name="connsiteX1" fmla="*/ 2976254 w 2976254"/>
              <a:gd name="connsiteY1" fmla="*/ 0 h 3258904"/>
              <a:gd name="connsiteX2" fmla="*/ 2976254 w 2976254"/>
              <a:gd name="connsiteY2" fmla="*/ 3192289 h 3258904"/>
              <a:gd name="connsiteX3" fmla="*/ 2908439 w 2976254"/>
              <a:gd name="connsiteY3" fmla="*/ 3209726 h 3258904"/>
              <a:gd name="connsiteX4" fmla="*/ 2420603 w 2976254"/>
              <a:gd name="connsiteY4" fmla="*/ 3258904 h 3258904"/>
              <a:gd name="connsiteX5" fmla="*/ 0 w 2976254"/>
              <a:gd name="connsiteY5" fmla="*/ 838301 h 3258904"/>
              <a:gd name="connsiteX6" fmla="*/ 108826 w 2976254"/>
              <a:gd name="connsiteY6" fmla="*/ 118488 h 325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254" h="3258904">
                <a:moveTo>
                  <a:pt x="152193" y="0"/>
                </a:moveTo>
                <a:lnTo>
                  <a:pt x="2976254" y="0"/>
                </a:lnTo>
                <a:lnTo>
                  <a:pt x="2976254" y="3192289"/>
                </a:lnTo>
                <a:lnTo>
                  <a:pt x="2908439" y="3209726"/>
                </a:lnTo>
                <a:cubicBezTo>
                  <a:pt x="2750864" y="3241971"/>
                  <a:pt x="2587711" y="3258904"/>
                  <a:pt x="2420603" y="3258904"/>
                </a:cubicBezTo>
                <a:cubicBezTo>
                  <a:pt x="1083741" y="3258904"/>
                  <a:pt x="0" y="2175163"/>
                  <a:pt x="0" y="838301"/>
                </a:cubicBezTo>
                <a:cubicBezTo>
                  <a:pt x="0" y="587639"/>
                  <a:pt x="38100" y="345877"/>
                  <a:pt x="108826" y="118488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D916385E-2011-4632-B599-29C7D283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17" t="40037" r="12288" b="12942"/>
          <a:stretch/>
        </p:blipFill>
        <p:spPr>
          <a:xfrm rot="5400000">
            <a:off x="9216339" y="143722"/>
            <a:ext cx="3119383" cy="2831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3A5B1-7DAA-2068-6FCD-34B94DEE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043" y="4064885"/>
            <a:ext cx="3856983" cy="122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Thank</a:t>
            </a:r>
            <a:r>
              <a:rPr lang="en-US" altLang="zh-CN" dirty="0"/>
              <a:t> You</a:t>
            </a:r>
            <a:endParaRPr lang="en-US" dirty="0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A6269A2E-1142-4640-87F2-FB272B760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9151" y="94982"/>
            <a:ext cx="2698133" cy="2698133"/>
          </a:xfrm>
          <a:prstGeom prst="rect">
            <a:avLst/>
          </a:prstGeom>
        </p:spPr>
      </p:pic>
      <p:sp>
        <p:nvSpPr>
          <p:cNvPr id="105" name="Oval 1">
            <a:extLst>
              <a:ext uri="{FF2B5EF4-FFF2-40B4-BE49-F238E27FC236}">
                <a16:creationId xmlns:a16="http://schemas.microsoft.com/office/drawing/2014/main" id="{6268828B-23B3-4AF6-A838-6F0128B6F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90" y="3219078"/>
            <a:ext cx="3186814" cy="3638922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39A1D611-C6DC-43FA-ACA3-C4E70E1BD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2100" y="3665550"/>
            <a:ext cx="3192449" cy="31924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FE80D8-6A4A-9A27-EDD7-849C994FE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64577" y="3214365"/>
            <a:ext cx="4248446" cy="41892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" name="Graphic 4" descr="Clipboard Partially Checked outline">
            <a:extLst>
              <a:ext uri="{FF2B5EF4-FFF2-40B4-BE49-F238E27FC236}">
                <a16:creationId xmlns:a16="http://schemas.microsoft.com/office/drawing/2014/main" id="{D8DDB770-83BE-EBDD-B570-8B9464A63F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10362" y="3929868"/>
            <a:ext cx="2600770" cy="260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9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131AE-9224-83F5-1BA3-3F6671D4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/>
              <a:t>2.1 </a:t>
            </a:r>
            <a:r>
              <a:rPr lang="zh-CN" altLang="en-US" sz="4400" dirty="0"/>
              <a:t>统计数据</a:t>
            </a:r>
            <a:br>
              <a:rPr lang="en-US" altLang="zh-CN" sz="4000" dirty="0"/>
            </a:br>
            <a:r>
              <a:rPr lang="en-US" altLang="zh-CN" sz="4000" dirty="0"/>
              <a:t>2.1.1 </a:t>
            </a:r>
            <a:r>
              <a:rPr lang="zh-CN" altLang="en-US" sz="4000" dirty="0"/>
              <a:t>基本概念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D39FB4-EAA9-C88E-5051-F158DA081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600" dirty="0"/>
              <a:t>一、定性数据</a:t>
            </a:r>
            <a:endParaRPr lang="en-US" altLang="zh-CN" sz="2600" dirty="0"/>
          </a:p>
          <a:p>
            <a:r>
              <a:rPr lang="zh-CN" altLang="en-US" dirty="0"/>
              <a:t>定类数据：表现为类别，但不区分顺序，是由分类尺度计量形成的。即将观察单位按属性或类别分组，清点各组的观察单位数。</a:t>
            </a:r>
            <a:endParaRPr lang="en-US" altLang="zh-CN" dirty="0"/>
          </a:p>
          <a:p>
            <a:pPr lvl="1"/>
            <a:r>
              <a:rPr lang="zh-CN" altLang="en-US" dirty="0"/>
              <a:t>例如，性别数，班级数，产品按合格与不合格品计数等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定序数据：表现为类别，但有顺序</a:t>
            </a:r>
            <a:r>
              <a:rPr lang="en-US" altLang="zh-CN" dirty="0"/>
              <a:t>,</a:t>
            </a:r>
            <a:r>
              <a:rPr lang="zh-CN" altLang="en-US" dirty="0"/>
              <a:t>是由定序尺度计量形成的。</a:t>
            </a:r>
            <a:endParaRPr lang="en-US" altLang="zh-CN" dirty="0"/>
          </a:p>
          <a:p>
            <a:pPr lvl="1"/>
            <a:r>
              <a:rPr lang="zh-CN" altLang="en-US" dirty="0"/>
              <a:t>例如产品按一等品、二等品、三等品计数等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60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A4487-FFAC-BE45-2800-B67A848E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2.1 </a:t>
            </a:r>
            <a:r>
              <a:rPr lang="zh-CN" altLang="en-US" sz="4000" dirty="0"/>
              <a:t>统计数据</a:t>
            </a:r>
            <a:br>
              <a:rPr lang="en-US" altLang="zh-CN" sz="4000" dirty="0"/>
            </a:br>
            <a:r>
              <a:rPr lang="en-US" altLang="zh-CN" sz="3600" dirty="0"/>
              <a:t>2.1.1 </a:t>
            </a:r>
            <a:r>
              <a:rPr lang="zh-CN" altLang="en-US" sz="3600" dirty="0"/>
              <a:t>基本概念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1E33B-C0F4-2206-5DAC-D6C39BA21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825624"/>
            <a:ext cx="10950634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600" dirty="0"/>
              <a:t>二、定量数据</a:t>
            </a:r>
            <a:endParaRPr lang="en-US" altLang="zh-CN" sz="2600" dirty="0"/>
          </a:p>
          <a:p>
            <a:r>
              <a:rPr lang="zh-CN" altLang="en-US" dirty="0"/>
              <a:t>定距数据：</a:t>
            </a:r>
            <a:r>
              <a:rPr lang="zh-CN" altLang="en-US" sz="2400" dirty="0"/>
              <a:t>表现为数值，可进行加、减运算，是由定距尺度计量形成的。</a:t>
            </a:r>
            <a:endParaRPr lang="en-US" altLang="zh-CN" sz="2400" dirty="0"/>
          </a:p>
          <a:p>
            <a:pPr lvl="1"/>
            <a:r>
              <a:rPr lang="zh-CN" altLang="en-US" dirty="0"/>
              <a:t>例如，身高</a:t>
            </a:r>
            <a:r>
              <a:rPr lang="en-US" altLang="zh-CN" dirty="0"/>
              <a:t>(cm)</a:t>
            </a:r>
            <a:r>
              <a:rPr lang="zh-CN" altLang="en-US" dirty="0"/>
              <a:t>，体重</a:t>
            </a:r>
            <a:r>
              <a:rPr lang="en-US" altLang="zh-CN" dirty="0"/>
              <a:t>(kg)</a:t>
            </a:r>
            <a:r>
              <a:rPr lang="zh-CN" altLang="en-US" dirty="0"/>
              <a:t>，收入</a:t>
            </a:r>
            <a:r>
              <a:rPr lang="en-US" altLang="zh-CN" dirty="0"/>
              <a:t>(</a:t>
            </a:r>
            <a:r>
              <a:rPr lang="zh-CN" altLang="en-US" dirty="0"/>
              <a:t>元</a:t>
            </a:r>
            <a:r>
              <a:rPr lang="en-US" altLang="zh-CN" dirty="0"/>
              <a:t>)</a:t>
            </a:r>
            <a:r>
              <a:rPr lang="zh-CN" altLang="en-US" dirty="0"/>
              <a:t>、支出</a:t>
            </a:r>
            <a:r>
              <a:rPr lang="en-US" altLang="zh-CN" dirty="0"/>
              <a:t>(</a:t>
            </a:r>
            <a:r>
              <a:rPr lang="zh-CN" altLang="en-US" dirty="0"/>
              <a:t>元</a:t>
            </a:r>
            <a:r>
              <a:rPr lang="en-US" altLang="zh-CN" dirty="0"/>
              <a:t>)</a:t>
            </a:r>
            <a:r>
              <a:rPr lang="zh-CN" altLang="en-US" dirty="0"/>
              <a:t>等。</a:t>
            </a:r>
            <a:endParaRPr lang="en-US" altLang="zh-CN" dirty="0"/>
          </a:p>
          <a:p>
            <a:r>
              <a:rPr lang="zh-CN" altLang="en-US" sz="2400" dirty="0"/>
              <a:t>定比数据：表现为数值，可进行加、减、乘、除运算，是由定比尺度计量形成的。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dirty="0"/>
              <a:t>前两类数据说明的是事物的品质特征，不能用数据表示，其结果均表现为类别，也称为定性数据或品质数据</a:t>
            </a:r>
            <a:r>
              <a:rPr lang="en-US" altLang="zh-CN" dirty="0"/>
              <a:t>(Qualitative data)</a:t>
            </a:r>
            <a:r>
              <a:rPr lang="zh-CN" altLang="en-US" dirty="0"/>
              <a:t>；后两类数据说明的是现象的数量特征，能够用数值来表现</a:t>
            </a:r>
            <a:r>
              <a:rPr lang="en-US" altLang="zh-CN" dirty="0"/>
              <a:t>,</a:t>
            </a:r>
            <a:r>
              <a:rPr lang="zh-CN" altLang="en-US" dirty="0"/>
              <a:t>由于定距尺度和定比尺度属于同一测度层次，所以可以把后两种数据看作是同一类数据，统称为定量数据或数值型数据</a:t>
            </a:r>
            <a:r>
              <a:rPr lang="en-US" altLang="zh-CN" dirty="0"/>
              <a:t>(Quantitative data)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41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F51F3-BC15-9630-9FB2-B286F746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2.1 </a:t>
            </a:r>
            <a:r>
              <a:rPr lang="zh-CN" altLang="en-US" sz="4000" dirty="0"/>
              <a:t>统计数据</a:t>
            </a:r>
            <a:br>
              <a:rPr lang="en-US" altLang="zh-CN" sz="4000" dirty="0"/>
            </a:br>
            <a:r>
              <a:rPr lang="en-US" altLang="zh-CN" sz="3600" dirty="0"/>
              <a:t>2.1.1 </a:t>
            </a:r>
            <a:r>
              <a:rPr lang="zh-CN" altLang="en-US" sz="3600" dirty="0"/>
              <a:t>分析思路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6287E-36DE-452C-4A3B-7B658A0A3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定性数据分析与定量数据分析应该是统一的，相互补充的</a:t>
            </a:r>
            <a:endParaRPr lang="en-US" altLang="zh-CN" sz="2400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定性数据分析是定量数据分析的基本前提</a:t>
            </a:r>
            <a:r>
              <a:rPr lang="zh-CN" altLang="en-US" dirty="0"/>
              <a:t>，没有定性的定量是一种盲目的、毫无价值的定量；</a:t>
            </a:r>
            <a:r>
              <a:rPr lang="zh-CN" altLang="en-US" dirty="0">
                <a:solidFill>
                  <a:srgbClr val="FF0000"/>
                </a:solidFill>
              </a:rPr>
              <a:t>定量分析使定性分析更加科学、准确</a:t>
            </a:r>
            <a:r>
              <a:rPr lang="zh-CN" altLang="en-US" dirty="0"/>
              <a:t>，它可以促使定性分析得出广泛而深入的结论。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定量分析是依据统计数据，建立数学模型，并用数学模型计算出分析对象的各项指标及其数值的一种方法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0000FF"/>
                </a:solidFill>
              </a:rPr>
              <a:t>定性分析则是主要凭分析者的直觉、经验，凭分析对象过去和现在的延续状况及最新的信息资料，对分析对象的性质、特点、发展变化规律作出判断的一种方法。</a:t>
            </a:r>
            <a:endParaRPr lang="en-US" altLang="zh-CN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相比而言，定量数据分析方法更加科学</a:t>
            </a:r>
            <a:r>
              <a:rPr lang="en-US" altLang="zh-CN" dirty="0"/>
              <a:t>,</a:t>
            </a:r>
            <a:r>
              <a:rPr lang="zh-CN" altLang="en-US" dirty="0"/>
              <a:t>但需要较高深的数学</a:t>
            </a:r>
            <a:r>
              <a:rPr lang="zh-CN" altLang="en-US"/>
              <a:t>知识，定性数据分析方法</a:t>
            </a:r>
            <a:r>
              <a:rPr lang="zh-CN" altLang="en-US" dirty="0"/>
              <a:t>虽然较为粗糙，但在数据资料不够充分或分析者数学基础较为薄弱时比较适用，更适合于一般的投资者与经济工作者。</a:t>
            </a:r>
            <a:endParaRPr lang="en-US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77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D30C4-69BE-D354-B1A7-2464E562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2.2 </a:t>
            </a:r>
            <a:r>
              <a:rPr lang="zh-CN" altLang="en-US" sz="4000" dirty="0"/>
              <a:t>收集数据</a:t>
            </a:r>
            <a:br>
              <a:rPr lang="en-US" altLang="zh-CN" sz="4000" dirty="0"/>
            </a:br>
            <a:r>
              <a:rPr lang="en-US" altLang="zh-CN" sz="3600" dirty="0">
                <a:solidFill>
                  <a:schemeClr val="tx1"/>
                </a:solidFill>
              </a:rPr>
              <a:t>2.2.1 </a:t>
            </a:r>
            <a:r>
              <a:rPr lang="zh-CN" altLang="en-US" sz="3600" dirty="0">
                <a:solidFill>
                  <a:schemeClr val="tx1"/>
                </a:solidFill>
              </a:rPr>
              <a:t>数据格式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04085-D173-C4D1-8420-534ABEDD3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65911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结构化数据：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不同领域对该数据的观察单位和指标的叫法不同</a:t>
            </a:r>
            <a:r>
              <a:rPr lang="zh-CN" altLang="en-US" dirty="0"/>
              <a:t>：</a:t>
            </a:r>
            <a:r>
              <a:rPr lang="zh-CN" altLang="en-US" sz="2400" dirty="0"/>
              <a:t>数学上称它们为行</a:t>
            </a:r>
            <a:r>
              <a:rPr lang="en-US" altLang="zh-CN" sz="2400" dirty="0"/>
              <a:t>(row)</a:t>
            </a:r>
            <a:r>
              <a:rPr lang="zh-CN" altLang="en-US" sz="2400" dirty="0"/>
              <a:t>和列</a:t>
            </a:r>
            <a:r>
              <a:rPr lang="en-US" altLang="zh-CN" sz="2400" dirty="0"/>
              <a:t>(column)</a:t>
            </a:r>
            <a:r>
              <a:rPr lang="zh-CN" altLang="en-US" sz="2400" dirty="0"/>
              <a:t>的数组或矩阵，统计学上称它们为观测</a:t>
            </a:r>
            <a:r>
              <a:rPr lang="en-US" altLang="zh-CN" sz="2400" dirty="0"/>
              <a:t>(observation)</a:t>
            </a:r>
            <a:r>
              <a:rPr lang="zh-CN" altLang="en-US" sz="2400" dirty="0"/>
              <a:t>和变量</a:t>
            </a:r>
            <a:r>
              <a:rPr lang="en-US" altLang="zh-CN" sz="2400" dirty="0"/>
              <a:t>(variable)</a:t>
            </a:r>
            <a:r>
              <a:rPr lang="zh-CN" altLang="en-US" sz="2400" dirty="0"/>
              <a:t>的数据集，数据库中称它们为记录</a:t>
            </a:r>
            <a:r>
              <a:rPr lang="en-US" altLang="zh-CN" sz="2400" dirty="0"/>
              <a:t>(record)</a:t>
            </a:r>
            <a:r>
              <a:rPr lang="zh-CN" altLang="en-US" sz="2400" dirty="0"/>
              <a:t>和字段</a:t>
            </a:r>
            <a:r>
              <a:rPr lang="en-US" altLang="zh-CN" sz="2400" dirty="0"/>
              <a:t>(field)</a:t>
            </a:r>
            <a:r>
              <a:rPr lang="zh-CN" altLang="en-US" sz="2400" dirty="0"/>
              <a:t>的数据表，人工智能中称它们为示例</a:t>
            </a:r>
            <a:r>
              <a:rPr lang="en-US" altLang="zh-CN" sz="2400" dirty="0"/>
              <a:t>(example)</a:t>
            </a:r>
            <a:r>
              <a:rPr lang="zh-CN" altLang="en-US" sz="2400" dirty="0"/>
              <a:t>和属性</a:t>
            </a:r>
            <a:r>
              <a:rPr lang="en-US" altLang="zh-CN" sz="2400" dirty="0"/>
              <a:t>(attribute)</a:t>
            </a:r>
            <a:r>
              <a:rPr lang="zh-CN" altLang="en-US" sz="2400" dirty="0"/>
              <a:t>的数据集。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2442E7E4-104B-536B-F6FA-AB18C0343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60" y="1992441"/>
            <a:ext cx="7618113" cy="28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E6588-97BC-9BD7-74D9-F6BF30B4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2.2 </a:t>
            </a:r>
            <a:r>
              <a:rPr lang="zh-CN" altLang="en-US" sz="4000" dirty="0"/>
              <a:t>收集数据</a:t>
            </a:r>
            <a:br>
              <a:rPr lang="en-US" altLang="zh-CN" sz="4000" dirty="0"/>
            </a:br>
            <a:r>
              <a:rPr lang="en-US" altLang="zh-CN" sz="3600" dirty="0">
                <a:solidFill>
                  <a:schemeClr val="tx1"/>
                </a:solidFill>
              </a:rPr>
              <a:t>2.2.2 </a:t>
            </a:r>
            <a:r>
              <a:rPr lang="zh-CN" altLang="en-US" sz="3600" dirty="0">
                <a:solidFill>
                  <a:schemeClr val="tx1"/>
                </a:solidFill>
              </a:rPr>
              <a:t>数据收集：</a:t>
            </a:r>
            <a:r>
              <a:rPr lang="zh-CN" altLang="en-US" sz="3600" dirty="0"/>
              <a:t>表格或数据库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F4DFE-FA83-06E4-0061-DAE445A73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>
              <a:buNone/>
            </a:pPr>
            <a:r>
              <a:rPr lang="zh-CN" altLang="en-US" sz="2000" dirty="0"/>
              <a:t>某大学统计学系</a:t>
            </a:r>
            <a:r>
              <a:rPr lang="en-US" altLang="zh-CN" sz="2000" dirty="0"/>
              <a:t>2012</a:t>
            </a:r>
            <a:r>
              <a:rPr lang="zh-CN" altLang="en-US" sz="2000" dirty="0"/>
              <a:t>级共招本科生</a:t>
            </a:r>
            <a:r>
              <a:rPr lang="en-US" altLang="zh-CN" sz="2000" dirty="0"/>
              <a:t>48</a:t>
            </a:r>
            <a:r>
              <a:rPr lang="zh-CN" altLang="en-US" sz="2000" dirty="0"/>
              <a:t>名，今记录这些学生的学号</a:t>
            </a:r>
            <a:r>
              <a:rPr lang="en-US" altLang="zh-CN" sz="2000" dirty="0"/>
              <a:t>(id)</a:t>
            </a:r>
            <a:r>
              <a:rPr lang="zh-CN" altLang="en-US" sz="2000" dirty="0"/>
              <a:t>、性别</a:t>
            </a:r>
            <a:r>
              <a:rPr lang="en-US" altLang="zh-CN" sz="2000" dirty="0"/>
              <a:t>(sex)</a:t>
            </a:r>
            <a:r>
              <a:rPr lang="zh-CN" altLang="en-US" sz="2000" dirty="0"/>
              <a:t>、来源地</a:t>
            </a:r>
            <a:r>
              <a:rPr lang="en-US" altLang="zh-CN" sz="2000" dirty="0"/>
              <a:t>(region)</a:t>
            </a:r>
            <a:r>
              <a:rPr lang="zh-CN" altLang="en-US" sz="2000" dirty="0"/>
              <a:t>、出生日期</a:t>
            </a:r>
            <a:r>
              <a:rPr lang="en-US" altLang="zh-CN" sz="2000" dirty="0"/>
              <a:t>(birth)</a:t>
            </a:r>
            <a:r>
              <a:rPr lang="zh-CN" altLang="en-US" sz="2000" dirty="0"/>
              <a:t>、家庭收入</a:t>
            </a:r>
            <a:r>
              <a:rPr lang="en-US" altLang="zh-CN" sz="2000" dirty="0"/>
              <a:t>(income</a:t>
            </a:r>
            <a:r>
              <a:rPr lang="zh-CN" altLang="en-US" sz="2000" dirty="0"/>
              <a:t>，万元</a:t>
            </a:r>
            <a:r>
              <a:rPr lang="en-US" altLang="zh-CN" sz="2000" dirty="0"/>
              <a:t>)</a:t>
            </a:r>
            <a:r>
              <a:rPr lang="zh-CN" altLang="en-US" sz="2000" dirty="0"/>
              <a:t>、身高</a:t>
            </a:r>
            <a:r>
              <a:rPr lang="en-US" altLang="zh-CN" sz="2000" dirty="0"/>
              <a:t>(</a:t>
            </a:r>
            <a:r>
              <a:rPr lang="en-US" altLang="zh-CN" sz="2000" dirty="0" err="1"/>
              <a:t>height,cm</a:t>
            </a:r>
            <a:r>
              <a:rPr lang="en-US" altLang="zh-CN" sz="2000" dirty="0"/>
              <a:t>)</a:t>
            </a:r>
            <a:r>
              <a:rPr lang="zh-CN" altLang="en-US" sz="2000" dirty="0"/>
              <a:t>、体重</a:t>
            </a:r>
            <a:r>
              <a:rPr lang="en-US" altLang="zh-CN" sz="2000" dirty="0"/>
              <a:t>(</a:t>
            </a:r>
            <a:r>
              <a:rPr lang="en-US" altLang="zh-CN" sz="2000" dirty="0" err="1"/>
              <a:t>wveight,kg</a:t>
            </a:r>
            <a:r>
              <a:rPr lang="en-US" altLang="zh-CN" sz="2000" dirty="0"/>
              <a:t>)</a:t>
            </a:r>
            <a:r>
              <a:rPr lang="zh-CN" altLang="en-US" sz="2000" dirty="0"/>
              <a:t>、平均成绩</a:t>
            </a:r>
            <a:r>
              <a:rPr lang="en-US" altLang="zh-CN" sz="2000" dirty="0"/>
              <a:t>(score</a:t>
            </a:r>
            <a:r>
              <a:rPr lang="zh-CN" altLang="en-US" sz="2000" dirty="0"/>
              <a:t>，分</a:t>
            </a:r>
            <a:r>
              <a:rPr lang="en-US" altLang="zh-CN" sz="2000" dirty="0"/>
              <a:t>)</a:t>
            </a:r>
            <a:r>
              <a:rPr lang="zh-CN" altLang="en-US" sz="2000" dirty="0"/>
              <a:t>，于是就构成了表</a:t>
            </a:r>
            <a:r>
              <a:rPr lang="en-US" altLang="zh-CN" sz="2000" dirty="0"/>
              <a:t>2-1</a:t>
            </a:r>
            <a:r>
              <a:rPr lang="zh-CN" altLang="en-US" sz="2000" dirty="0"/>
              <a:t>的数据库。</a:t>
            </a:r>
            <a:endParaRPr lang="en-US" altLang="zh-CN" sz="2000" dirty="0"/>
          </a:p>
          <a:p>
            <a:pPr marL="0" indent="457200">
              <a:buNone/>
            </a:pPr>
            <a:r>
              <a:rPr lang="zh-CN" altLang="en-US" sz="2000" dirty="0"/>
              <a:t>由于在</a:t>
            </a:r>
            <a:r>
              <a:rPr lang="en-US" altLang="zh-CN" sz="2000" dirty="0"/>
              <a:t>R</a:t>
            </a:r>
            <a:r>
              <a:rPr lang="zh-CN" altLang="en-US" sz="2000" dirty="0"/>
              <a:t>语言是编程语言，使用中文变量名不很方便，所以在定义建立变量名称时尽量使用英文或拼音变量名。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859E3E-AC45-B0F3-B877-C4ECF4DF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85" y="3902710"/>
            <a:ext cx="771080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35CEA-07B8-29BF-0BFE-D8788EC5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>
                <a:solidFill>
                  <a:schemeClr val="tx1"/>
                </a:solidFill>
              </a:rPr>
              <a:t>2.3.1 </a:t>
            </a:r>
            <a:r>
              <a:rPr lang="zh-CN" altLang="en-US" sz="3600" dirty="0">
                <a:solidFill>
                  <a:schemeClr val="tx1"/>
                </a:solidFill>
              </a:rPr>
              <a:t>保存数据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A89FD-8BA5-67D9-B30E-3F1BECEA1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3821974" cy="4554394"/>
          </a:xfrm>
        </p:spPr>
        <p:txBody>
          <a:bodyPr>
            <a:normAutofit/>
          </a:bodyPr>
          <a:lstStyle/>
          <a:p>
            <a:r>
              <a:rPr lang="zh-CN" altLang="en-US" dirty="0"/>
              <a:t>电子表格：</a:t>
            </a:r>
            <a:endParaRPr lang="en-US" altLang="zh-CN" dirty="0"/>
          </a:p>
          <a:p>
            <a:pPr lvl="1"/>
            <a:r>
              <a:rPr lang="en-US" altLang="zh-CN" sz="2000" dirty="0"/>
              <a:t>Excel</a:t>
            </a:r>
            <a:r>
              <a:rPr lang="zh-CN" altLang="en-US" sz="2000" dirty="0"/>
              <a:t>，</a:t>
            </a:r>
            <a:r>
              <a:rPr lang="en-US" altLang="zh-CN" sz="2000" dirty="0"/>
              <a:t>WPS</a:t>
            </a:r>
            <a:r>
              <a:rPr lang="zh-CN" altLang="en-US" sz="2000" dirty="0"/>
              <a:t>，</a:t>
            </a:r>
            <a:r>
              <a:rPr lang="en-US" altLang="zh-CN" sz="2000" dirty="0"/>
              <a:t>LibreOffice Calc……</a:t>
            </a:r>
          </a:p>
          <a:p>
            <a:r>
              <a:rPr lang="zh-CN" altLang="en-US" dirty="0"/>
              <a:t>数据库</a:t>
            </a:r>
            <a:endParaRPr lang="en-US" altLang="zh-CN" dirty="0"/>
          </a:p>
          <a:p>
            <a:pPr lvl="1"/>
            <a:r>
              <a:rPr lang="en-US" altLang="zh-CN" sz="2000" dirty="0"/>
              <a:t>SQLite</a:t>
            </a:r>
            <a:r>
              <a:rPr lang="zh-CN" altLang="en-US" sz="2000" dirty="0"/>
              <a:t>，</a:t>
            </a:r>
            <a:r>
              <a:rPr lang="en-US" altLang="zh-CN" sz="2000" dirty="0"/>
              <a:t>MySQL</a:t>
            </a:r>
            <a:r>
              <a:rPr lang="zh-CN" altLang="en-US" sz="2000" dirty="0"/>
              <a:t>，</a:t>
            </a:r>
            <a:r>
              <a:rPr lang="en-US" altLang="zh-CN" sz="2000" dirty="0"/>
              <a:t>SQL server……</a:t>
            </a:r>
          </a:p>
          <a:p>
            <a:r>
              <a:rPr lang="zh-CN" altLang="en-US" dirty="0"/>
              <a:t>文件（格式）</a:t>
            </a:r>
            <a:endParaRPr lang="en-US" altLang="zh-CN" dirty="0"/>
          </a:p>
          <a:p>
            <a:pPr lvl="1"/>
            <a:r>
              <a:rPr lang="en-US" altLang="zh-CN" sz="2000" dirty="0"/>
              <a:t>CSV</a:t>
            </a:r>
            <a:r>
              <a:rPr lang="zh-CN" altLang="en-US" sz="2000" dirty="0"/>
              <a:t>，</a:t>
            </a:r>
            <a:r>
              <a:rPr lang="en-US" altLang="zh-CN" sz="2000" dirty="0"/>
              <a:t>JSON</a:t>
            </a:r>
            <a:r>
              <a:rPr lang="zh-CN" altLang="en-US" sz="2000" dirty="0"/>
              <a:t>，</a:t>
            </a:r>
            <a:r>
              <a:rPr lang="en-US" altLang="zh-CN" sz="2000" dirty="0"/>
              <a:t>NPY</a:t>
            </a:r>
            <a:r>
              <a:rPr lang="zh-CN" altLang="en-US" sz="2000" dirty="0"/>
              <a:t>，</a:t>
            </a:r>
            <a:r>
              <a:rPr lang="en-US" altLang="zh-CN" sz="2000" dirty="0"/>
              <a:t>HDF5……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111">
            <a:extLst>
              <a:ext uri="{FF2B5EF4-FFF2-40B4-BE49-F238E27FC236}">
                <a16:creationId xmlns:a16="http://schemas.microsoft.com/office/drawing/2014/main" id="{DFF9E6BF-2453-F93F-13FD-1CD48632E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43451" y="0"/>
            <a:ext cx="7448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5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256A3-ABC8-9458-D655-87271FAD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2.3 </a:t>
            </a:r>
            <a:r>
              <a:rPr lang="zh-CN" altLang="en-US" sz="4000" dirty="0"/>
              <a:t>数据管理</a:t>
            </a:r>
            <a:br>
              <a:rPr lang="en-US" altLang="zh-CN" sz="4000" dirty="0"/>
            </a:br>
            <a:r>
              <a:rPr lang="en-US" altLang="zh-CN" sz="3600" dirty="0"/>
              <a:t>2.3.2 </a:t>
            </a:r>
            <a:r>
              <a:rPr lang="zh-CN" altLang="en-US" sz="3600" dirty="0"/>
              <a:t>输入数据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C429D9-854C-C504-1849-6F01BA0B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05AADCD-9E67-B347-ABCC-CE05CC564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424319"/>
              </p:ext>
            </p:extLst>
          </p:nvPr>
        </p:nvGraphicFramePr>
        <p:xfrm>
          <a:off x="1297709" y="1843905"/>
          <a:ext cx="9285875" cy="4648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0154">
                  <a:extLst>
                    <a:ext uri="{9D8B030D-6E8A-4147-A177-3AD203B41FA5}">
                      <a16:colId xmlns:a16="http://schemas.microsoft.com/office/drawing/2014/main" val="628360159"/>
                    </a:ext>
                  </a:extLst>
                </a:gridCol>
                <a:gridCol w="6875721">
                  <a:extLst>
                    <a:ext uri="{9D8B030D-6E8A-4147-A177-3AD203B41FA5}">
                      <a16:colId xmlns:a16="http://schemas.microsoft.com/office/drawing/2014/main" val="1302141272"/>
                    </a:ext>
                  </a:extLst>
                </a:gridCol>
              </a:tblGrid>
              <a:tr h="8110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数据来源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输入方法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524335"/>
                  </a:ext>
                </a:extLst>
              </a:tr>
              <a:tr h="1117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电子表格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en-US" altLang="zh-CN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1. </a:t>
                      </a:r>
                      <a:r>
                        <a:rPr lang="zh-CN" altLang="en-US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相关工具（</a:t>
                      </a:r>
                      <a:r>
                        <a:rPr lang="en-US" altLang="zh-CN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EXCEL</a:t>
                      </a:r>
                      <a:r>
                        <a:rPr lang="zh-CN" altLang="en-US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WPS</a:t>
                      </a:r>
                      <a:r>
                        <a:rPr lang="zh-CN" altLang="en-US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等）打开文件，编辑插入</a:t>
                      </a:r>
                      <a:endParaRPr lang="en-US" altLang="zh-CN" sz="2200" kern="1200" baseline="0" dirty="0">
                        <a:solidFill>
                          <a:schemeClr val="dk1"/>
                        </a:solidFill>
                        <a:latin typeface="Arial Nova" panose="020B05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en-US" altLang="zh-CN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2. </a:t>
                      </a:r>
                      <a:r>
                        <a:rPr lang="zh-CN" altLang="en-US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编程工具打开电子表格，编辑数据并插入</a:t>
                      </a:r>
                      <a:endParaRPr lang="zh-CN" altLang="en-US" sz="2200" kern="1200" baseline="0" dirty="0">
                        <a:solidFill>
                          <a:schemeClr val="dk1"/>
                        </a:solidFill>
                        <a:latin typeface="Arial Nova" panose="020B05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01620"/>
                  </a:ext>
                </a:extLst>
              </a:tr>
              <a:tr h="15676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数据库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5000"/>
                        </a:lnSpc>
                      </a:pPr>
                      <a:r>
                        <a:rPr lang="en-US" altLang="zh-CN" sz="22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1. </a:t>
                      </a:r>
                      <a:r>
                        <a:rPr lang="zh-CN" altLang="en-US" sz="22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数据库连接工具，打开数据库，编辑插入；</a:t>
                      </a:r>
                      <a:endParaRPr lang="en-US" altLang="zh-CN" sz="2200" baseline="0" dirty="0">
                        <a:latin typeface="Arial Nova" panose="020B0504020202020204" pitchFamily="34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ct val="135000"/>
                        </a:lnSpc>
                      </a:pPr>
                      <a:r>
                        <a:rPr lang="en-US" altLang="zh-CN" sz="22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2. INSERT INTO “</a:t>
                      </a:r>
                      <a:r>
                        <a:rPr lang="en-US" altLang="zh-CN" sz="2200" baseline="0" dirty="0" err="1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TableName</a:t>
                      </a:r>
                      <a:r>
                        <a:rPr lang="en-US" altLang="zh-CN" sz="22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” VALUES ()</a:t>
                      </a:r>
                      <a:r>
                        <a:rPr lang="zh-CN" altLang="en-US" sz="22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；</a:t>
                      </a:r>
                      <a:endParaRPr lang="en-US" altLang="zh-CN" sz="2200" baseline="0" dirty="0">
                        <a:latin typeface="Arial Nova" panose="020B0504020202020204" pitchFamily="34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ct val="135000"/>
                        </a:lnSpc>
                      </a:pPr>
                      <a:r>
                        <a:rPr lang="en-US" altLang="zh-CN" sz="22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3. </a:t>
                      </a:r>
                      <a:r>
                        <a:rPr lang="zh-CN" altLang="en-US" sz="22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编程工具连接数据库并打开，插入数据到数据表</a:t>
                      </a:r>
                      <a:endParaRPr lang="en-US" altLang="zh-CN" sz="2200" baseline="0" dirty="0">
                        <a:latin typeface="Arial Nova" panose="020B05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160188"/>
                  </a:ext>
                </a:extLst>
              </a:tr>
              <a:tr h="11522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文件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35000"/>
                        </a:lnSpc>
                      </a:pPr>
                      <a:r>
                        <a:rPr lang="en-US" altLang="zh-CN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1. </a:t>
                      </a:r>
                      <a:r>
                        <a:rPr lang="zh-CN" altLang="en-US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文本文件：打开文件，编辑数据并插入</a:t>
                      </a:r>
                      <a:endParaRPr lang="en-US" altLang="zh-CN" sz="2200" kern="1200" baseline="0" dirty="0">
                        <a:solidFill>
                          <a:schemeClr val="dk1"/>
                        </a:solidFill>
                        <a:latin typeface="Arial Nova" panose="020B05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35000"/>
                        </a:lnSpc>
                      </a:pPr>
                      <a:r>
                        <a:rPr lang="en-US" altLang="zh-CN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2. </a:t>
                      </a:r>
                      <a:r>
                        <a:rPr lang="zh-CN" altLang="en-US" sz="2200" kern="1200" baseline="0" dirty="0">
                          <a:solidFill>
                            <a:schemeClr val="dk1"/>
                          </a:solidFill>
                          <a:latin typeface="Arial Nova" panose="020B0504020202020204" pitchFamily="34" charset="0"/>
                          <a:ea typeface="宋体" panose="02010600030101010101" pitchFamily="2" charset="-122"/>
                        </a:rPr>
                        <a:t>二进制文件：编程工具打开文件，编辑数据并插入</a:t>
                      </a:r>
                      <a:endParaRPr lang="zh-CN" altLang="en-US" sz="2200" kern="1200" baseline="0" dirty="0">
                        <a:solidFill>
                          <a:schemeClr val="dk1"/>
                        </a:solidFill>
                        <a:latin typeface="Arial Nova" panose="020B05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872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292113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928</TotalTime>
  <Words>1369</Words>
  <Application>Microsoft Office PowerPoint</Application>
  <PresentationFormat>宽屏</PresentationFormat>
  <Paragraphs>106</Paragraphs>
  <Slides>21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AvenirNext LT Pro Medium</vt:lpstr>
      <vt:lpstr>Aptos</vt:lpstr>
      <vt:lpstr>Arial</vt:lpstr>
      <vt:lpstr>Arial Nova</vt:lpstr>
      <vt:lpstr>Calibri</vt:lpstr>
      <vt:lpstr>Gill Sans Nova</vt:lpstr>
      <vt:lpstr>Times New Roman</vt:lpstr>
      <vt:lpstr>ConfettiVTI</vt:lpstr>
      <vt:lpstr>数理统计分析 —数据收集过程</vt:lpstr>
      <vt:lpstr>目录</vt:lpstr>
      <vt:lpstr>2.1 统计数据 2.1.1 基本概念</vt:lpstr>
      <vt:lpstr>2.1 统计数据 2.1.1 基本概念</vt:lpstr>
      <vt:lpstr>2.1 统计数据 2.1.1 分析思路</vt:lpstr>
      <vt:lpstr>2.2 收集数据 2.2.1 数据格式</vt:lpstr>
      <vt:lpstr>2.2 收集数据 2.2.2 数据收集：表格或数据库</vt:lpstr>
      <vt:lpstr>2.3 数据管理 2.3.1 保存数据</vt:lpstr>
      <vt:lpstr>2.3 数据管理 2.3.2 输入数据</vt:lpstr>
      <vt:lpstr>2.3 数据管理 2.3.2 输入数据</vt:lpstr>
      <vt:lpstr>2.3 数据管理 2.3.2 输入数据</vt:lpstr>
      <vt:lpstr>2.3 数据管理 2.3.2 输入数据</vt:lpstr>
      <vt:lpstr>2.3 数据管理 2.3.2 输入数据</vt:lpstr>
      <vt:lpstr>2.3 数据管理 2.3.2 输入数据</vt:lpstr>
      <vt:lpstr>2.3 数据管理 2.3.2 输入数据</vt:lpstr>
      <vt:lpstr>2.3 数据管理 2.3.2 输入数据</vt:lpstr>
      <vt:lpstr>2.3 数据管理 2.3.2 数据形式</vt:lpstr>
      <vt:lpstr>2.3 数据管理 2.3.2 数据形式</vt:lpstr>
      <vt:lpstr>2.3 数据管理 2.3.2 数据形式</vt:lpstr>
      <vt:lpstr>小结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数理统计分析 —数据收集过程</dc:title>
  <dc:creator>Deng, Yikai</dc:creator>
  <cp:lastModifiedBy>Lulu Gao</cp:lastModifiedBy>
  <cp:revision>126</cp:revision>
  <dcterms:created xsi:type="dcterms:W3CDTF">2024-07-30T16:25:16Z</dcterms:created>
  <dcterms:modified xsi:type="dcterms:W3CDTF">2024-12-17T16:41:37Z</dcterms:modified>
</cp:coreProperties>
</file>